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 id="270" r:id="rId36"/>
    <p:sldId id="271" r:id="rId37"/>
    <p:sldId id="272" r:id="rId38"/>
    <p:sldId id="273" r:id="rId3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Codec Pro" charset="1" panose="00000500000000000000"/>
      <p:regular r:id="rId16"/>
    </p:embeddedFont>
    <p:embeddedFont>
      <p:font typeface="Codec Pro Bold" charset="1" panose="00000600000000000000"/>
      <p:regular r:id="rId17"/>
    </p:embeddedFont>
    <p:embeddedFont>
      <p:font typeface="Codec Pro Thin" charset="1" panose="00000200000000000000"/>
      <p:regular r:id="rId18"/>
    </p:embeddedFont>
    <p:embeddedFont>
      <p:font typeface="Codec Pro Light" charset="1" panose="00000300000000000000"/>
      <p:regular r:id="rId19"/>
    </p:embeddedFont>
    <p:embeddedFont>
      <p:font typeface="Codec Pro Ultra-Bold" charset="1" panose="00000700000000000000"/>
      <p:regular r:id="rId20"/>
    </p:embeddedFont>
    <p:embeddedFont>
      <p:font typeface="Codec Pro Heavy" charset="1" panose="00000A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34" Target="slides/slide13.xml" Type="http://schemas.openxmlformats.org/officeDocument/2006/relationships/slide"/><Relationship Id="rId35" Target="slides/slide14.xml" Type="http://schemas.openxmlformats.org/officeDocument/2006/relationships/slide"/><Relationship Id="rId36" Target="slides/slide15.xml" Type="http://schemas.openxmlformats.org/officeDocument/2006/relationships/slide"/><Relationship Id="rId37" Target="slides/slide16.xml" Type="http://schemas.openxmlformats.org/officeDocument/2006/relationships/slide"/><Relationship Id="rId38" Target="slides/slide17.xml" Type="http://schemas.openxmlformats.org/officeDocument/2006/relationships/slide"/><Relationship Id="rId39" Target="slides/slide18.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slide3.xml" Type="http://schemas.openxmlformats.org/officeDocument/2006/relationships/slide"/><Relationship Id="rId3" Target="../media/image2.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slide2.xml" Type="http://schemas.openxmlformats.org/officeDocument/2006/relationships/slid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44" t="0" r="-44" b="0"/>
            </a:stretch>
          </a:blipFill>
        </p:spPr>
      </p:sp>
      <p:sp>
        <p:nvSpPr>
          <p:cNvPr name="Freeform 3" id="3"/>
          <p:cNvSpPr/>
          <p:nvPr/>
        </p:nvSpPr>
        <p:spPr>
          <a:xfrm flipH="false" flipV="false" rot="0">
            <a:off x="15815354" y="42677"/>
            <a:ext cx="617869" cy="657348"/>
          </a:xfrm>
          <a:custGeom>
            <a:avLst/>
            <a:gdLst/>
            <a:ahLst/>
            <a:cxnLst/>
            <a:rect r="r" b="b" t="t" l="l"/>
            <a:pathLst>
              <a:path h="657348" w="617869">
                <a:moveTo>
                  <a:pt x="0" y="0"/>
                </a:moveTo>
                <a:lnTo>
                  <a:pt x="617869" y="0"/>
                </a:lnTo>
                <a:lnTo>
                  <a:pt x="617869" y="657349"/>
                </a:lnTo>
                <a:lnTo>
                  <a:pt x="0" y="657349"/>
                </a:lnTo>
                <a:lnTo>
                  <a:pt x="0" y="0"/>
                </a:lnTo>
                <a:close/>
              </a:path>
            </a:pathLst>
          </a:custGeom>
          <a:blipFill>
            <a:blip r:embed="rId3"/>
            <a:stretch>
              <a:fillRect l="0" t="0" r="0" b="0"/>
            </a:stretch>
          </a:blipFill>
        </p:spPr>
      </p:sp>
      <p:grpSp>
        <p:nvGrpSpPr>
          <p:cNvPr name="Group 4" id="4"/>
          <p:cNvGrpSpPr/>
          <p:nvPr/>
        </p:nvGrpSpPr>
        <p:grpSpPr>
          <a:xfrm rot="0">
            <a:off x="155864" y="0"/>
            <a:ext cx="12286670" cy="5639654"/>
            <a:chOff x="0" y="0"/>
            <a:chExt cx="16382227" cy="7519538"/>
          </a:xfrm>
        </p:grpSpPr>
        <p:sp>
          <p:nvSpPr>
            <p:cNvPr name="TextBox 5" id="5"/>
            <p:cNvSpPr txBox="true"/>
            <p:nvPr/>
          </p:nvSpPr>
          <p:spPr>
            <a:xfrm rot="0">
              <a:off x="0" y="-57150"/>
              <a:ext cx="16382227" cy="6632129"/>
            </a:xfrm>
            <a:prstGeom prst="rect">
              <a:avLst/>
            </a:prstGeom>
          </p:spPr>
          <p:txBody>
            <a:bodyPr anchor="t" rtlCol="false" tIns="0" lIns="0" bIns="0" rIns="0">
              <a:spAutoFit/>
            </a:bodyPr>
            <a:lstStyle/>
            <a:p>
              <a:pPr>
                <a:lnSpc>
                  <a:spcPts val="12562"/>
                </a:lnSpc>
              </a:pPr>
              <a:r>
                <a:rPr lang="en-US" sz="11420">
                  <a:solidFill>
                    <a:srgbClr val="FFFFFF"/>
                  </a:solidFill>
                  <a:latin typeface="Codec Pro Bold"/>
                </a:rPr>
                <a:t>Supply chain</a:t>
              </a:r>
            </a:p>
            <a:p>
              <a:pPr>
                <a:lnSpc>
                  <a:spcPts val="12562"/>
                </a:lnSpc>
              </a:pPr>
              <a:r>
                <a:rPr lang="en-US" sz="11420">
                  <a:solidFill>
                    <a:srgbClr val="FFFFFF"/>
                  </a:solidFill>
                  <a:latin typeface="Codec Pro Bold"/>
                </a:rPr>
                <a:t>Case Study and Report</a:t>
              </a:r>
            </a:p>
          </p:txBody>
        </p:sp>
        <p:sp>
          <p:nvSpPr>
            <p:cNvPr name="TextBox 6" id="6"/>
            <p:cNvSpPr txBox="true"/>
            <p:nvPr/>
          </p:nvSpPr>
          <p:spPr>
            <a:xfrm rot="0">
              <a:off x="0" y="6818156"/>
              <a:ext cx="16382227" cy="701382"/>
            </a:xfrm>
            <a:prstGeom prst="rect">
              <a:avLst/>
            </a:prstGeom>
          </p:spPr>
          <p:txBody>
            <a:bodyPr anchor="t" rtlCol="false" tIns="0" lIns="0" bIns="0" rIns="0">
              <a:spAutoFit/>
            </a:bodyPr>
            <a:lstStyle/>
            <a:p>
              <a:pPr>
                <a:lnSpc>
                  <a:spcPts val="3663"/>
                </a:lnSpc>
              </a:pPr>
            </a:p>
          </p:txBody>
        </p:sp>
      </p:grpSp>
      <p:sp>
        <p:nvSpPr>
          <p:cNvPr name="AutoShape 7" id="7"/>
          <p:cNvSpPr/>
          <p:nvPr/>
        </p:nvSpPr>
        <p:spPr>
          <a:xfrm flipV="true">
            <a:off x="20" y="8565434"/>
            <a:ext cx="18488962" cy="19050"/>
          </a:xfrm>
          <a:prstGeom prst="line">
            <a:avLst/>
          </a:prstGeom>
          <a:ln cap="flat" w="38100">
            <a:solidFill>
              <a:srgbClr val="FFFFFF"/>
            </a:solidFill>
            <a:prstDash val="solid"/>
            <a:headEnd type="none" len="sm" w="sm"/>
            <a:tailEnd type="none" len="sm" w="sm"/>
          </a:ln>
        </p:spPr>
      </p:sp>
      <p:sp>
        <p:nvSpPr>
          <p:cNvPr name="TextBox 8" id="8"/>
          <p:cNvSpPr txBox="true"/>
          <p:nvPr/>
        </p:nvSpPr>
        <p:spPr>
          <a:xfrm rot="0">
            <a:off x="16589086" y="57802"/>
            <a:ext cx="2780474" cy="522323"/>
          </a:xfrm>
          <a:prstGeom prst="rect">
            <a:avLst/>
          </a:prstGeom>
        </p:spPr>
        <p:txBody>
          <a:bodyPr anchor="t" rtlCol="false" tIns="0" lIns="0" bIns="0" rIns="0">
            <a:spAutoFit/>
          </a:bodyPr>
          <a:lstStyle/>
          <a:p>
            <a:pPr>
              <a:lnSpc>
                <a:spcPts val="3920"/>
              </a:lnSpc>
              <a:spcBef>
                <a:spcPct val="0"/>
              </a:spcBef>
            </a:pPr>
            <a:r>
              <a:rPr lang="en-US" sz="2800">
                <a:solidFill>
                  <a:srgbClr val="FFFFFF"/>
                </a:solidFill>
                <a:latin typeface="Codec Pro Bold"/>
              </a:rPr>
              <a:t>Walmart</a:t>
            </a:r>
          </a:p>
        </p:txBody>
      </p:sp>
      <p:sp>
        <p:nvSpPr>
          <p:cNvPr name="TextBox 9" id="9"/>
          <p:cNvSpPr txBox="true"/>
          <p:nvPr/>
        </p:nvSpPr>
        <p:spPr>
          <a:xfrm rot="0">
            <a:off x="6628609" y="8479709"/>
            <a:ext cx="12740951" cy="1807291"/>
          </a:xfrm>
          <a:prstGeom prst="rect">
            <a:avLst/>
          </a:prstGeom>
        </p:spPr>
        <p:txBody>
          <a:bodyPr anchor="t" rtlCol="false" tIns="0" lIns="0" bIns="0" rIns="0">
            <a:spAutoFit/>
          </a:bodyPr>
          <a:lstStyle/>
          <a:p>
            <a:pPr>
              <a:lnSpc>
                <a:spcPts val="4651"/>
              </a:lnSpc>
            </a:pPr>
            <a:r>
              <a:rPr lang="en-US" sz="3322">
                <a:solidFill>
                  <a:srgbClr val="FFFFFF"/>
                </a:solidFill>
                <a:latin typeface="Codec Pro Bold"/>
              </a:rPr>
              <a:t>Group 2                            1.Anurag Saha      2.Aparna Pandey</a:t>
            </a:r>
          </a:p>
          <a:p>
            <a:pPr>
              <a:lnSpc>
                <a:spcPts val="4651"/>
              </a:lnSpc>
            </a:pPr>
            <a:r>
              <a:rPr lang="en-US" sz="3322">
                <a:solidFill>
                  <a:srgbClr val="FFFFFF"/>
                </a:solidFill>
                <a:latin typeface="Codec Pro Bold"/>
              </a:rPr>
              <a:t>                                           3. Aritra Ray           4.Arpit Bhardwaj   </a:t>
            </a:r>
          </a:p>
          <a:p>
            <a:pPr>
              <a:lnSpc>
                <a:spcPts val="4651"/>
              </a:lnSpc>
            </a:pPr>
            <a:r>
              <a:rPr lang="en-US" sz="3322">
                <a:solidFill>
                  <a:srgbClr val="FFFFFF"/>
                </a:solidFill>
                <a:latin typeface="Codec Pro Bold"/>
              </a:rPr>
              <a:t>                                           5.Bandari Shikhara</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2876188"/>
          <a:ext cx="15966218" cy="7003845"/>
        </p:xfrm>
        <a:graphic>
          <a:graphicData uri="http://schemas.openxmlformats.org/drawingml/2006/table">
            <a:tbl>
              <a:tblPr/>
              <a:tblGrid>
                <a:gridCol w="4594856"/>
                <a:gridCol w="11371362"/>
              </a:tblGrid>
              <a:tr h="1899350">
                <a:tc>
                  <a:txBody>
                    <a:bodyPr anchor="t" rtlCol="false"/>
                    <a:lstStyle/>
                    <a:p>
                      <a:pPr algn="ctr">
                        <a:lnSpc>
                          <a:spcPts val="4059"/>
                        </a:lnSpc>
                        <a:defRPr/>
                      </a:pPr>
                      <a:r>
                        <a:rPr lang="en-US" sz="2899">
                          <a:solidFill>
                            <a:srgbClr val="FFFFFF"/>
                          </a:solidFill>
                          <a:latin typeface="Codec Pro Bold"/>
                        </a:rPr>
                        <a:t>Solution # 1</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D6EAD6"/>
                      </a:solidFill>
                      <a:prstDash val="solid"/>
                      <a:round/>
                      <a:headEnd type="none" w="med" len="med"/>
                      <a:tailEnd type="none" w="med" len="med"/>
                    </a:lnT>
                    <a:lnB cmpd="sng" algn="ctr" cap="flat" w="9525">
                      <a:solidFill>
                        <a:srgbClr val="D6EAD6"/>
                      </a:solidFill>
                      <a:prstDash val="solid"/>
                      <a:round/>
                      <a:headEnd type="none" w="med" len="med"/>
                      <a:tailEnd type="none" w="med" len="med"/>
                    </a:lnB>
                    <a:solidFill>
                      <a:srgbClr val="0A3FC7"/>
                    </a:solidFill>
                  </a:tcPr>
                </a:tc>
                <a:tc>
                  <a:txBody>
                    <a:bodyPr anchor="t" rtlCol="false"/>
                    <a:lstStyle/>
                    <a:p>
                      <a:pPr algn="ctr">
                        <a:lnSpc>
                          <a:spcPts val="4899"/>
                        </a:lnSpc>
                        <a:defRPr/>
                      </a:pPr>
                      <a:r>
                        <a:rPr lang="en-US" sz="3499">
                          <a:solidFill>
                            <a:srgbClr val="000000"/>
                          </a:solidFill>
                          <a:latin typeface="Codec Pro Bold"/>
                        </a:rPr>
                        <a:t>Investment in technologies such as artificial intelligence and machine learning</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C107"/>
                    </a:solidFill>
                  </a:tcPr>
                </a:tc>
              </a:tr>
              <a:tr h="1609028">
                <a:tc>
                  <a:txBody>
                    <a:bodyPr anchor="t" rtlCol="false"/>
                    <a:lstStyle/>
                    <a:p>
                      <a:pPr algn="ctr">
                        <a:lnSpc>
                          <a:spcPts val="4059"/>
                        </a:lnSpc>
                        <a:defRPr/>
                      </a:pPr>
                      <a:r>
                        <a:rPr lang="en-US" sz="2899">
                          <a:solidFill>
                            <a:srgbClr val="FFFFFF"/>
                          </a:solidFill>
                          <a:latin typeface="Codec Pro Bold"/>
                        </a:rPr>
                        <a:t> Solution # 2</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D6EAD6"/>
                      </a:solidFill>
                      <a:prstDash val="solid"/>
                      <a:round/>
                      <a:headEnd type="none" w="med" len="med"/>
                      <a:tailEnd type="none" w="med" len="med"/>
                    </a:lnT>
                    <a:lnB cmpd="sng" algn="ctr" cap="flat" w="9525">
                      <a:solidFill>
                        <a:srgbClr val="D6EAD6"/>
                      </a:solidFill>
                      <a:prstDash val="solid"/>
                      <a:round/>
                      <a:headEnd type="none" w="med" len="med"/>
                      <a:tailEnd type="none" w="med" len="med"/>
                    </a:lnB>
                    <a:solidFill>
                      <a:srgbClr val="0A3FC7"/>
                    </a:solidFill>
                  </a:tcPr>
                </a:tc>
                <a:tc>
                  <a:txBody>
                    <a:bodyPr anchor="t" rtlCol="false"/>
                    <a:lstStyle/>
                    <a:p>
                      <a:pPr algn="ctr">
                        <a:lnSpc>
                          <a:spcPts val="4899"/>
                        </a:lnSpc>
                        <a:defRPr/>
                      </a:pPr>
                      <a:r>
                        <a:rPr lang="en-US" sz="3499">
                          <a:solidFill>
                            <a:srgbClr val="000000"/>
                          </a:solidFill>
                          <a:latin typeface="Codec Pro Bold"/>
                        </a:rPr>
                        <a:t>Strategic Partnerships and Collaborations</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CBB30"/>
                    </a:solidFill>
                  </a:tcPr>
                </a:tc>
              </a:tr>
              <a:tr h="1747734">
                <a:tc>
                  <a:txBody>
                    <a:bodyPr anchor="t" rtlCol="false"/>
                    <a:lstStyle/>
                    <a:p>
                      <a:pPr algn="ctr">
                        <a:lnSpc>
                          <a:spcPts val="4059"/>
                        </a:lnSpc>
                        <a:defRPr/>
                      </a:pPr>
                      <a:r>
                        <a:rPr lang="en-US" sz="2899">
                          <a:solidFill>
                            <a:srgbClr val="FFFFFF"/>
                          </a:solidFill>
                          <a:latin typeface="Codec Pro Bold"/>
                        </a:rPr>
                        <a:t> Solution # 3</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D6EAD6"/>
                      </a:solidFill>
                      <a:prstDash val="solid"/>
                      <a:round/>
                      <a:headEnd type="none" w="med" len="med"/>
                      <a:tailEnd type="none" w="med" len="med"/>
                    </a:lnT>
                    <a:lnB cmpd="sng" algn="ctr" cap="flat" w="9525">
                      <a:solidFill>
                        <a:srgbClr val="D6EAD6"/>
                      </a:solidFill>
                      <a:prstDash val="solid"/>
                      <a:round/>
                      <a:headEnd type="none" w="med" len="med"/>
                      <a:tailEnd type="none" w="med" len="med"/>
                    </a:lnB>
                    <a:solidFill>
                      <a:srgbClr val="0A3FC7"/>
                    </a:solidFill>
                  </a:tcPr>
                </a:tc>
                <a:tc>
                  <a:txBody>
                    <a:bodyPr anchor="t" rtlCol="false"/>
                    <a:lstStyle/>
                    <a:p>
                      <a:pPr algn="ctr">
                        <a:lnSpc>
                          <a:spcPts val="4899"/>
                        </a:lnSpc>
                        <a:defRPr/>
                      </a:pPr>
                      <a:r>
                        <a:rPr lang="en-US" sz="3499">
                          <a:solidFill>
                            <a:srgbClr val="000000"/>
                          </a:solidFill>
                          <a:latin typeface="Codec Pro Bold"/>
                        </a:rPr>
                        <a:t>Imrpovisation of Sustainability</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C107"/>
                    </a:solidFill>
                  </a:tcPr>
                </a:tc>
              </a:tr>
              <a:tr h="1747734">
                <a:tc>
                  <a:txBody>
                    <a:bodyPr anchor="t" rtlCol="false"/>
                    <a:lstStyle/>
                    <a:p>
                      <a:pPr algn="ctr">
                        <a:lnSpc>
                          <a:spcPts val="4059"/>
                        </a:lnSpc>
                        <a:defRPr/>
                      </a:pP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9525">
                      <a:solidFill>
                        <a:srgbClr val="D6EAD6"/>
                      </a:solidFill>
                      <a:prstDash val="solid"/>
                      <a:round/>
                      <a:headEnd type="none" w="med" len="med"/>
                      <a:tailEnd type="none" w="med" len="med"/>
                    </a:lnT>
                    <a:lnB cmpd="sng" algn="ctr" cap="flat" w="9525">
                      <a:solidFill>
                        <a:srgbClr val="D6EAD6"/>
                      </a:solidFill>
                      <a:prstDash val="solid"/>
                      <a:round/>
                      <a:headEnd type="none" w="med" len="med"/>
                      <a:tailEnd type="none" w="med" len="med"/>
                    </a:lnB>
                    <a:solidFill>
                      <a:srgbClr val="0A3FC7"/>
                    </a:solidFill>
                  </a:tcPr>
                </a:tc>
                <a:tc>
                  <a:txBody>
                    <a:bodyPr anchor="t" rtlCol="false"/>
                    <a:lstStyle/>
                    <a:p>
                      <a:pPr algn="ctr">
                        <a:lnSpc>
                          <a:spcPts val="4899"/>
                        </a:lnSpc>
                        <a:defRPr/>
                      </a:pPr>
                      <a:r>
                        <a:rPr lang="en-US" sz="3499">
                          <a:solidFill>
                            <a:srgbClr val="000000"/>
                          </a:solidFill>
                          <a:latin typeface="Codec Pro Bold"/>
                        </a:rPr>
                        <a:t>A Walmart Plus Subscription Model</a:t>
                      </a:r>
                      <a:endParaRPr lang="en-US" sz="1100"/>
                    </a:p>
                  </a:txBody>
                  <a:tcPr marL="190500" marR="190500" marT="190500" marB="190500" anchor="ctr">
                    <a:lnL cmpd="sng" algn="ctr" cap="flat" w="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C107"/>
                    </a:solidFill>
                  </a:tcPr>
                </a:tc>
              </a:tr>
            </a:tbl>
          </a:graphicData>
        </a:graphic>
      </p:graphicFrame>
      <p:sp>
        <p:nvSpPr>
          <p:cNvPr name="TextBox 3" id="3"/>
          <p:cNvSpPr txBox="true"/>
          <p:nvPr/>
        </p:nvSpPr>
        <p:spPr>
          <a:xfrm rot="0">
            <a:off x="1028700" y="885825"/>
            <a:ext cx="15751944" cy="1514475"/>
          </a:xfrm>
          <a:prstGeom prst="rect">
            <a:avLst/>
          </a:prstGeom>
        </p:spPr>
        <p:txBody>
          <a:bodyPr anchor="t" rtlCol="false" tIns="0" lIns="0" bIns="0" rIns="0">
            <a:spAutoFit/>
          </a:bodyPr>
          <a:lstStyle/>
          <a:p>
            <a:pPr>
              <a:lnSpc>
                <a:spcPts val="10800"/>
              </a:lnSpc>
            </a:pPr>
          </a:p>
        </p:txBody>
      </p:sp>
      <p:sp>
        <p:nvSpPr>
          <p:cNvPr name="TextBox 4" id="4"/>
          <p:cNvSpPr txBox="true"/>
          <p:nvPr/>
        </p:nvSpPr>
        <p:spPr>
          <a:xfrm rot="0">
            <a:off x="1507356" y="1032854"/>
            <a:ext cx="15273288" cy="1258518"/>
          </a:xfrm>
          <a:prstGeom prst="rect">
            <a:avLst/>
          </a:prstGeom>
        </p:spPr>
        <p:txBody>
          <a:bodyPr anchor="t" rtlCol="false" tIns="0" lIns="0" bIns="0" rIns="0">
            <a:spAutoFit/>
          </a:bodyPr>
          <a:lstStyle/>
          <a:p>
            <a:pPr algn="ctr">
              <a:lnSpc>
                <a:spcPts val="5332"/>
              </a:lnSpc>
            </a:pPr>
            <a:r>
              <a:rPr lang="en-US" sz="4101">
                <a:solidFill>
                  <a:srgbClr val="000000"/>
                </a:solidFill>
                <a:latin typeface="Codec Pro Bold"/>
              </a:rPr>
              <a:t>How Walmart has addressed those supply chain challenges?</a:t>
            </a:r>
          </a:p>
          <a:p>
            <a:pPr algn="ctr">
              <a:lnSpc>
                <a:spcPts val="4168"/>
              </a:lnSpc>
              <a:spcBef>
                <a:spcPct val="0"/>
              </a:spcBef>
            </a:pPr>
          </a:p>
        </p:txBody>
      </p:sp>
      <p:sp>
        <p:nvSpPr>
          <p:cNvPr name="TextBox 5" id="5"/>
          <p:cNvSpPr txBox="true"/>
          <p:nvPr/>
        </p:nvSpPr>
        <p:spPr>
          <a:xfrm rot="0">
            <a:off x="1990412" y="8590184"/>
            <a:ext cx="2969159" cy="481330"/>
          </a:xfrm>
          <a:prstGeom prst="rect">
            <a:avLst/>
          </a:prstGeom>
        </p:spPr>
        <p:txBody>
          <a:bodyPr anchor="t" rtlCol="false" tIns="0" lIns="0" bIns="0" rIns="0">
            <a:spAutoFit/>
          </a:bodyPr>
          <a:lstStyle/>
          <a:p>
            <a:pPr algn="ctr">
              <a:lnSpc>
                <a:spcPts val="3920"/>
              </a:lnSpc>
            </a:pPr>
            <a:r>
              <a:rPr lang="en-US" sz="2800">
                <a:solidFill>
                  <a:srgbClr val="FFFFFF"/>
                </a:solidFill>
                <a:latin typeface="Canva Sans Bold"/>
              </a:rPr>
              <a:t>Solution</a:t>
            </a:r>
            <a:r>
              <a:rPr lang="en-US" sz="2800">
                <a:solidFill>
                  <a:srgbClr val="000000"/>
                </a:solidFill>
                <a:latin typeface="Canva Sans Bold"/>
              </a:rPr>
              <a:t>  </a:t>
            </a:r>
            <a:r>
              <a:rPr lang="en-US" sz="2800">
                <a:solidFill>
                  <a:srgbClr val="FFFFFF"/>
                </a:solidFill>
                <a:latin typeface="Canva Sans Bold"/>
              </a:rPr>
              <a:t>#4</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5002030" cy="10287000"/>
          </a:xfrm>
          <a:prstGeom prst="rect">
            <a:avLst/>
          </a:prstGeom>
          <a:solidFill>
            <a:srgbClr val="0A3FC7"/>
          </a:solidFill>
        </p:spPr>
      </p:sp>
      <p:sp>
        <p:nvSpPr>
          <p:cNvPr name="TextBox 3" id="3"/>
          <p:cNvSpPr txBox="true"/>
          <p:nvPr/>
        </p:nvSpPr>
        <p:spPr>
          <a:xfrm rot="0">
            <a:off x="344914" y="3610031"/>
            <a:ext cx="6758191" cy="2476500"/>
          </a:xfrm>
          <a:prstGeom prst="rect">
            <a:avLst/>
          </a:prstGeom>
        </p:spPr>
        <p:txBody>
          <a:bodyPr anchor="t" rtlCol="false" tIns="0" lIns="0" bIns="0" rIns="0">
            <a:spAutoFit/>
          </a:bodyPr>
          <a:lstStyle/>
          <a:p>
            <a:pPr>
              <a:lnSpc>
                <a:spcPts val="6360"/>
              </a:lnSpc>
            </a:pPr>
            <a:r>
              <a:rPr lang="en-US" sz="5300">
                <a:solidFill>
                  <a:srgbClr val="FFFFFF"/>
                </a:solidFill>
                <a:latin typeface="Codec Pro Bold"/>
              </a:rPr>
              <a:t>How we</a:t>
            </a:r>
          </a:p>
          <a:p>
            <a:pPr>
              <a:lnSpc>
                <a:spcPts val="6360"/>
              </a:lnSpc>
            </a:pPr>
            <a:r>
              <a:rPr lang="en-US" sz="5300">
                <a:solidFill>
                  <a:srgbClr val="FFFFFF"/>
                </a:solidFill>
                <a:latin typeface="Codec Pro Bold"/>
              </a:rPr>
              <a:t>would have</a:t>
            </a:r>
          </a:p>
          <a:p>
            <a:pPr>
              <a:lnSpc>
                <a:spcPts val="6360"/>
              </a:lnSpc>
            </a:pPr>
            <a:r>
              <a:rPr lang="en-US" sz="5300">
                <a:solidFill>
                  <a:srgbClr val="FFFFFF"/>
                </a:solidFill>
                <a:latin typeface="Codec Pro Bold"/>
              </a:rPr>
              <a:t>addressed it!?</a:t>
            </a:r>
          </a:p>
        </p:txBody>
      </p:sp>
      <p:sp>
        <p:nvSpPr>
          <p:cNvPr name="AutoShape 4" id="4"/>
          <p:cNvSpPr/>
          <p:nvPr/>
        </p:nvSpPr>
        <p:spPr>
          <a:xfrm>
            <a:off x="8551418" y="10258425"/>
            <a:ext cx="9736603" cy="14288"/>
          </a:xfrm>
          <a:prstGeom prst="line">
            <a:avLst/>
          </a:prstGeom>
          <a:ln cap="flat" w="28575">
            <a:solidFill>
              <a:srgbClr val="365236"/>
            </a:solidFill>
            <a:prstDash val="solid"/>
            <a:headEnd type="none" len="sm" w="sm"/>
            <a:tailEnd type="none" len="sm" w="sm"/>
          </a:ln>
        </p:spPr>
      </p:sp>
      <p:sp>
        <p:nvSpPr>
          <p:cNvPr name="Freeform 5" id="5"/>
          <p:cNvSpPr/>
          <p:nvPr/>
        </p:nvSpPr>
        <p:spPr>
          <a:xfrm flipH="false" flipV="false" rot="0">
            <a:off x="344914" y="212901"/>
            <a:ext cx="826832" cy="879664"/>
          </a:xfrm>
          <a:custGeom>
            <a:avLst/>
            <a:gdLst/>
            <a:ahLst/>
            <a:cxnLst/>
            <a:rect r="r" b="b" t="t" l="l"/>
            <a:pathLst>
              <a:path h="879664" w="826832">
                <a:moveTo>
                  <a:pt x="0" y="0"/>
                </a:moveTo>
                <a:lnTo>
                  <a:pt x="826832" y="0"/>
                </a:lnTo>
                <a:lnTo>
                  <a:pt x="826832" y="879663"/>
                </a:lnTo>
                <a:lnTo>
                  <a:pt x="0" y="879663"/>
                </a:lnTo>
                <a:lnTo>
                  <a:pt x="0" y="0"/>
                </a:lnTo>
                <a:close/>
              </a:path>
            </a:pathLst>
          </a:custGeom>
          <a:blipFill>
            <a:blip r:embed="rId2"/>
            <a:stretch>
              <a:fillRect l="0" t="0" r="0" b="0"/>
            </a:stretch>
          </a:blipFill>
        </p:spPr>
      </p:sp>
      <p:sp>
        <p:nvSpPr>
          <p:cNvPr name="TextBox 6" id="6"/>
          <p:cNvSpPr txBox="true"/>
          <p:nvPr/>
        </p:nvSpPr>
        <p:spPr>
          <a:xfrm rot="0">
            <a:off x="1408161" y="220601"/>
            <a:ext cx="3382235" cy="808099"/>
          </a:xfrm>
          <a:prstGeom prst="rect">
            <a:avLst/>
          </a:prstGeom>
        </p:spPr>
        <p:txBody>
          <a:bodyPr anchor="t" rtlCol="false" tIns="0" lIns="0" bIns="0" rIns="0">
            <a:spAutoFit/>
          </a:bodyPr>
          <a:lstStyle/>
          <a:p>
            <a:pPr>
              <a:lnSpc>
                <a:spcPts val="6156"/>
              </a:lnSpc>
              <a:spcBef>
                <a:spcPct val="0"/>
              </a:spcBef>
            </a:pPr>
            <a:r>
              <a:rPr lang="en-US" sz="4397">
                <a:solidFill>
                  <a:srgbClr val="FFFFFF"/>
                </a:solidFill>
                <a:latin typeface="Codec Pro Bold"/>
              </a:rPr>
              <a:t>Walmart</a:t>
            </a:r>
          </a:p>
        </p:txBody>
      </p:sp>
      <p:sp>
        <p:nvSpPr>
          <p:cNvPr name="TextBox 7" id="7"/>
          <p:cNvSpPr txBox="true"/>
          <p:nvPr/>
        </p:nvSpPr>
        <p:spPr>
          <a:xfrm rot="0">
            <a:off x="5098706" y="1336424"/>
            <a:ext cx="13044449" cy="7921876"/>
          </a:xfrm>
          <a:prstGeom prst="rect">
            <a:avLst/>
          </a:prstGeom>
        </p:spPr>
        <p:txBody>
          <a:bodyPr anchor="t" rtlCol="false" tIns="0" lIns="0" bIns="0" rIns="0">
            <a:spAutoFit/>
          </a:bodyPr>
          <a:lstStyle/>
          <a:p>
            <a:pPr>
              <a:lnSpc>
                <a:spcPts val="3352"/>
              </a:lnSpc>
              <a:spcBef>
                <a:spcPct val="0"/>
              </a:spcBef>
            </a:pPr>
            <a:r>
              <a:rPr lang="en-US" sz="2578">
                <a:solidFill>
                  <a:srgbClr val="000000"/>
                </a:solidFill>
                <a:latin typeface="Codec Pro Bold"/>
              </a:rPr>
              <a:t>1. Supply Chain Automation and Robotics: </a:t>
            </a:r>
            <a:r>
              <a:rPr lang="en-US" sz="2578">
                <a:solidFill>
                  <a:srgbClr val="000000"/>
                </a:solidFill>
                <a:latin typeface="Codec Pro"/>
              </a:rPr>
              <a:t>Utilize automation and robotics for efficient order processing and cost savings in distribution and stores.</a:t>
            </a:r>
          </a:p>
          <a:p>
            <a:pPr>
              <a:lnSpc>
                <a:spcPts val="3352"/>
              </a:lnSpc>
              <a:spcBef>
                <a:spcPct val="0"/>
              </a:spcBef>
            </a:pPr>
          </a:p>
          <a:p>
            <a:pPr>
              <a:lnSpc>
                <a:spcPts val="3352"/>
              </a:lnSpc>
              <a:spcBef>
                <a:spcPct val="0"/>
              </a:spcBef>
            </a:pPr>
            <a:r>
              <a:rPr lang="en-US" sz="2578">
                <a:solidFill>
                  <a:srgbClr val="000000"/>
                </a:solidFill>
                <a:latin typeface="Codec Pro Bold"/>
              </a:rPr>
              <a:t>2. Dynamic Routing and Transportation Optimization: </a:t>
            </a:r>
            <a:r>
              <a:rPr lang="en-US" sz="2578">
                <a:solidFill>
                  <a:srgbClr val="000000"/>
                </a:solidFill>
                <a:latin typeface="Codec Pro"/>
              </a:rPr>
              <a:t>Apply AI and real-time data for optimal transportation routes, reducing costs and ensuring punctual deliveries.</a:t>
            </a:r>
          </a:p>
          <a:p>
            <a:pPr>
              <a:lnSpc>
                <a:spcPts val="3352"/>
              </a:lnSpc>
              <a:spcBef>
                <a:spcPct val="0"/>
              </a:spcBef>
            </a:pPr>
          </a:p>
          <a:p>
            <a:pPr>
              <a:lnSpc>
                <a:spcPts val="3352"/>
              </a:lnSpc>
              <a:spcBef>
                <a:spcPct val="0"/>
              </a:spcBef>
            </a:pPr>
            <a:r>
              <a:rPr lang="en-US" sz="2578">
                <a:solidFill>
                  <a:srgbClr val="000000"/>
                </a:solidFill>
                <a:latin typeface="Codec Pro Bold"/>
              </a:rPr>
              <a:t>3. Smart Inventory Management: </a:t>
            </a:r>
            <a:r>
              <a:rPr lang="en-US" sz="2578">
                <a:solidFill>
                  <a:srgbClr val="000000"/>
                </a:solidFill>
                <a:latin typeface="Codec Pro"/>
              </a:rPr>
              <a:t>Deploy IoT and smart shelves for real-time inventory monitoring, minimizing waste through efficient restocking.</a:t>
            </a:r>
          </a:p>
          <a:p>
            <a:pPr>
              <a:lnSpc>
                <a:spcPts val="3352"/>
              </a:lnSpc>
              <a:spcBef>
                <a:spcPct val="0"/>
              </a:spcBef>
            </a:pPr>
          </a:p>
          <a:p>
            <a:pPr>
              <a:lnSpc>
                <a:spcPts val="3352"/>
              </a:lnSpc>
              <a:spcBef>
                <a:spcPct val="0"/>
              </a:spcBef>
            </a:pPr>
            <a:r>
              <a:rPr lang="en-US" sz="2578">
                <a:solidFill>
                  <a:srgbClr val="000000"/>
                </a:solidFill>
                <a:latin typeface="Codec Pro"/>
              </a:rPr>
              <a:t>4</a:t>
            </a:r>
            <a:r>
              <a:rPr lang="en-US" sz="2578">
                <a:solidFill>
                  <a:srgbClr val="000000"/>
                </a:solidFill>
                <a:latin typeface="Codec Pro Bold"/>
              </a:rPr>
              <a:t>. Customised Shopping Experiences:</a:t>
            </a:r>
            <a:r>
              <a:rPr lang="en-US" sz="2578">
                <a:solidFill>
                  <a:srgbClr val="000000"/>
                </a:solidFill>
                <a:latin typeface="Codec Pro"/>
              </a:rPr>
              <a:t> Use data analytics for personalized shopping experiences with tailored recommendations, fostering customer loyalty.</a:t>
            </a:r>
          </a:p>
          <a:p>
            <a:pPr>
              <a:lnSpc>
                <a:spcPts val="3352"/>
              </a:lnSpc>
              <a:spcBef>
                <a:spcPct val="0"/>
              </a:spcBef>
            </a:pPr>
          </a:p>
          <a:p>
            <a:pPr>
              <a:lnSpc>
                <a:spcPts val="3352"/>
              </a:lnSpc>
              <a:spcBef>
                <a:spcPct val="0"/>
              </a:spcBef>
            </a:pPr>
            <a:r>
              <a:rPr lang="en-US" sz="2578">
                <a:solidFill>
                  <a:srgbClr val="000000"/>
                </a:solidFill>
                <a:latin typeface="Codec Pro Bold"/>
              </a:rPr>
              <a:t>5</a:t>
            </a:r>
            <a:r>
              <a:rPr lang="en-US" sz="2578">
                <a:solidFill>
                  <a:srgbClr val="000000"/>
                </a:solidFill>
                <a:latin typeface="Codec Pro Bold"/>
              </a:rPr>
              <a:t>. Global Supply Chain Visibility: </a:t>
            </a:r>
            <a:r>
              <a:rPr lang="en-US" sz="2578">
                <a:solidFill>
                  <a:srgbClr val="000000"/>
                </a:solidFill>
                <a:latin typeface="Codec Pro"/>
              </a:rPr>
              <a:t>Establish end-to-end supply chain visibility for ethical labor practices and responsible sourcing.</a:t>
            </a:r>
          </a:p>
          <a:p>
            <a:pPr>
              <a:lnSpc>
                <a:spcPts val="3096"/>
              </a:lnSpc>
              <a:spcBef>
                <a:spcPct val="0"/>
              </a:spcBef>
            </a:pPr>
          </a:p>
          <a:p>
            <a:pPr>
              <a:lnSpc>
                <a:spcPts val="3352"/>
              </a:lnSpc>
              <a:spcBef>
                <a:spcPct val="0"/>
              </a:spcBef>
            </a:pPr>
            <a:r>
              <a:rPr lang="en-US" sz="2578">
                <a:solidFill>
                  <a:srgbClr val="000000"/>
                </a:solidFill>
                <a:latin typeface="Codec Pro Bold"/>
              </a:rPr>
              <a:t>6.Data Security and Privacy:  </a:t>
            </a:r>
            <a:r>
              <a:rPr lang="en-US" sz="2578">
                <a:solidFill>
                  <a:srgbClr val="000000"/>
                </a:solidFill>
                <a:latin typeface="Codec Pro"/>
              </a:rPr>
              <a:t>Maintain customer trust in e-commerce by securing data and financial transactions.</a:t>
            </a:r>
          </a:p>
          <a:p>
            <a:pPr>
              <a:lnSpc>
                <a:spcPts val="3096"/>
              </a:lnSpc>
              <a:spcBef>
                <a:spcPct val="0"/>
              </a:spcBef>
            </a:pPr>
          </a:p>
          <a:p>
            <a:pPr>
              <a:lnSpc>
                <a:spcPts val="3096"/>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10255431" y="0"/>
            <a:ext cx="7862396" cy="10287000"/>
          </a:xfrm>
          <a:prstGeom prst="rect">
            <a:avLst/>
          </a:prstGeom>
          <a:solidFill>
            <a:srgbClr val="0A3FC7"/>
          </a:solidFill>
        </p:spPr>
      </p:sp>
      <p:graphicFrame>
        <p:nvGraphicFramePr>
          <p:cNvPr name="Table 3" id="3"/>
          <p:cNvGraphicFramePr>
            <a:graphicFrameLocks noGrp="true"/>
          </p:cNvGraphicFramePr>
          <p:nvPr/>
        </p:nvGraphicFramePr>
        <p:xfrm>
          <a:off x="10255431" y="-221986"/>
          <a:ext cx="8032569" cy="10730971"/>
        </p:xfrm>
        <a:graphic>
          <a:graphicData uri="http://schemas.openxmlformats.org/drawingml/2006/table">
            <a:tbl>
              <a:tblPr/>
              <a:tblGrid>
                <a:gridCol w="2432204"/>
                <a:gridCol w="2851769"/>
                <a:gridCol w="2748596"/>
              </a:tblGrid>
              <a:tr h="1090313">
                <a:tc>
                  <a:txBody>
                    <a:bodyPr anchor="t" rtlCol="false"/>
                    <a:lstStyle/>
                    <a:p>
                      <a:pPr algn="ctr">
                        <a:lnSpc>
                          <a:spcPts val="3359"/>
                        </a:lnSpc>
                        <a:defRPr/>
                      </a:pPr>
                      <a:r>
                        <a:rPr lang="en-US" sz="2400">
                          <a:solidFill>
                            <a:srgbClr val="000000"/>
                          </a:solidFill>
                          <a:latin typeface="Codec Pro Bold"/>
                        </a:rPr>
                        <a:t>Metrics</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C107"/>
                    </a:solidFill>
                  </a:tcPr>
                </a:tc>
                <a:tc>
                  <a:txBody>
                    <a:bodyPr anchor="t" rtlCol="false"/>
                    <a:lstStyle/>
                    <a:p>
                      <a:pPr algn="ctr">
                        <a:lnSpc>
                          <a:spcPts val="3359"/>
                        </a:lnSpc>
                        <a:defRPr/>
                      </a:pPr>
                      <a:r>
                        <a:rPr lang="en-US" sz="2400">
                          <a:solidFill>
                            <a:srgbClr val="000000"/>
                          </a:solidFill>
                          <a:latin typeface="Codec Pro Bold"/>
                        </a:rPr>
                        <a:t>2010</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C107"/>
                    </a:solidFill>
                  </a:tcPr>
                </a:tc>
                <a:tc>
                  <a:txBody>
                    <a:bodyPr anchor="t" rtlCol="false"/>
                    <a:lstStyle/>
                    <a:p>
                      <a:pPr algn="ctr">
                        <a:lnSpc>
                          <a:spcPts val="3359"/>
                        </a:lnSpc>
                        <a:defRPr/>
                      </a:pPr>
                      <a:r>
                        <a:rPr lang="en-US" sz="2400">
                          <a:solidFill>
                            <a:srgbClr val="000000"/>
                          </a:solidFill>
                          <a:latin typeface="Codec Pro Bold"/>
                        </a:rPr>
                        <a:t>2009</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C107"/>
                    </a:solidFill>
                  </a:tcPr>
                </a:tc>
              </a:tr>
              <a:tr h="1071184">
                <a:tc>
                  <a:txBody>
                    <a:bodyPr anchor="t" rtlCol="false"/>
                    <a:lstStyle/>
                    <a:p>
                      <a:pPr algn="ctr">
                        <a:lnSpc>
                          <a:spcPts val="3220"/>
                        </a:lnSpc>
                        <a:defRPr/>
                      </a:pPr>
                      <a:r>
                        <a:rPr lang="en-US" sz="2300">
                          <a:solidFill>
                            <a:srgbClr val="000000"/>
                          </a:solidFill>
                          <a:latin typeface="Codec Pro Bold"/>
                        </a:rPr>
                        <a:t>ROE</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272.7</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501.5</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r>
              <a:tr h="1071184">
                <a:tc>
                  <a:txBody>
                    <a:bodyPr anchor="t" rtlCol="false"/>
                    <a:lstStyle/>
                    <a:p>
                      <a:pPr algn="ctr">
                        <a:lnSpc>
                          <a:spcPts val="3220"/>
                        </a:lnSpc>
                        <a:defRPr/>
                      </a:pPr>
                      <a:r>
                        <a:rPr lang="en-US" sz="2300">
                          <a:solidFill>
                            <a:srgbClr val="000000"/>
                          </a:solidFill>
                          <a:latin typeface="Codec Pro Bold"/>
                        </a:rPr>
                        <a:t>ROA</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8.67%</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9.44%</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r>
              <a:tr h="1071184">
                <a:tc>
                  <a:txBody>
                    <a:bodyPr anchor="t" rtlCol="false"/>
                    <a:lstStyle/>
                    <a:p>
                      <a:pPr algn="ctr">
                        <a:lnSpc>
                          <a:spcPts val="3220"/>
                        </a:lnSpc>
                        <a:defRPr/>
                      </a:pPr>
                      <a:r>
                        <a:rPr lang="en-US" sz="2300">
                          <a:solidFill>
                            <a:srgbClr val="000000"/>
                          </a:solidFill>
                          <a:latin typeface="Codec Pro Bold"/>
                        </a:rPr>
                        <a:t>Profit Margin</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3.853</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3.669</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r>
              <a:tr h="1071184">
                <a:tc>
                  <a:txBody>
                    <a:bodyPr anchor="t" rtlCol="false"/>
                    <a:lstStyle/>
                    <a:p>
                      <a:pPr algn="ctr">
                        <a:lnSpc>
                          <a:spcPts val="3220"/>
                        </a:lnSpc>
                        <a:defRPr/>
                      </a:pPr>
                      <a:r>
                        <a:rPr lang="en-US" sz="2300">
                          <a:solidFill>
                            <a:srgbClr val="000000"/>
                          </a:solidFill>
                          <a:latin typeface="Codec Pro Bold"/>
                        </a:rPr>
                        <a:t>Asset Turns</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2.4</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2.5</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r>
              <a:tr h="1071184">
                <a:tc>
                  <a:txBody>
                    <a:bodyPr anchor="t" rtlCol="false"/>
                    <a:lstStyle/>
                    <a:p>
                      <a:pPr algn="ctr">
                        <a:lnSpc>
                          <a:spcPts val="3220"/>
                        </a:lnSpc>
                        <a:defRPr/>
                      </a:pPr>
                      <a:r>
                        <a:rPr lang="en-US" sz="2300">
                          <a:solidFill>
                            <a:srgbClr val="000000"/>
                          </a:solidFill>
                          <a:latin typeface="Codec Pro Bold"/>
                        </a:rPr>
                        <a:t>APT</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6.0268</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6.3826</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r>
              <a:tr h="1071184">
                <a:tc>
                  <a:txBody>
                    <a:bodyPr anchor="t" rtlCol="false"/>
                    <a:lstStyle/>
                    <a:p>
                      <a:pPr algn="ctr">
                        <a:lnSpc>
                          <a:spcPts val="3220"/>
                        </a:lnSpc>
                        <a:defRPr/>
                      </a:pPr>
                      <a:r>
                        <a:rPr lang="en-US" sz="2300">
                          <a:solidFill>
                            <a:srgbClr val="000000"/>
                          </a:solidFill>
                          <a:latin typeface="Codec Pro Bold"/>
                        </a:rPr>
                        <a:t>ART</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98.5</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103.55</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r>
              <a:tr h="1071184">
                <a:tc>
                  <a:txBody>
                    <a:bodyPr anchor="t" rtlCol="false"/>
                    <a:lstStyle/>
                    <a:p>
                      <a:pPr algn="ctr">
                        <a:lnSpc>
                          <a:spcPts val="3220"/>
                        </a:lnSpc>
                        <a:defRPr/>
                      </a:pPr>
                      <a:r>
                        <a:rPr lang="en-US" sz="2300">
                          <a:solidFill>
                            <a:srgbClr val="000000"/>
                          </a:solidFill>
                          <a:latin typeface="Codec Pro Bold"/>
                        </a:rPr>
                        <a:t>C2C</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-0.0467</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-0.0337</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r>
              <a:tr h="1071184">
                <a:tc>
                  <a:txBody>
                    <a:bodyPr anchor="t" rtlCol="false"/>
                    <a:lstStyle/>
                    <a:p>
                      <a:pPr algn="ctr">
                        <a:lnSpc>
                          <a:spcPts val="3220"/>
                        </a:lnSpc>
                        <a:defRPr/>
                      </a:pPr>
                      <a:r>
                        <a:rPr lang="en-US" sz="2300">
                          <a:solidFill>
                            <a:srgbClr val="000000"/>
                          </a:solidFill>
                          <a:latin typeface="Codec Pro Bold"/>
                        </a:rPr>
                        <a:t>INVT</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9.187</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8.8104</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r>
              <a:tr h="1071184">
                <a:tc>
                  <a:txBody>
                    <a:bodyPr anchor="t" rtlCol="false"/>
                    <a:lstStyle/>
                    <a:p>
                      <a:pPr algn="ctr">
                        <a:lnSpc>
                          <a:spcPts val="3220"/>
                        </a:lnSpc>
                        <a:defRPr/>
                      </a:pPr>
                      <a:r>
                        <a:rPr lang="en-US" sz="2300">
                          <a:solidFill>
                            <a:srgbClr val="000000"/>
                          </a:solidFill>
                          <a:latin typeface="Codec Pro Bold"/>
                        </a:rPr>
                        <a:t>PPET</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3.99</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c>
                  <a:txBody>
                    <a:bodyPr anchor="t" rtlCol="false"/>
                    <a:lstStyle/>
                    <a:p>
                      <a:pPr algn="ctr">
                        <a:lnSpc>
                          <a:spcPts val="3227"/>
                        </a:lnSpc>
                        <a:defRPr/>
                      </a:pPr>
                      <a:r>
                        <a:rPr lang="en-US" sz="2305">
                          <a:solidFill>
                            <a:srgbClr val="000000"/>
                          </a:solidFill>
                          <a:latin typeface="Codec Pro"/>
                        </a:rPr>
                        <a:t>4.227</a:t>
                      </a:r>
                      <a:endParaRPr lang="en-US" sz="1100"/>
                    </a:p>
                  </a:txBody>
                  <a:tcPr marL="219607" marR="219607" marT="219607" marB="219607" anchor="ctr">
                    <a:lnL cmpd="sng" algn="ctr" cap="flat" w="43921">
                      <a:solidFill>
                        <a:srgbClr val="000000"/>
                      </a:solidFill>
                      <a:prstDash val="solid"/>
                      <a:round/>
                      <a:headEnd type="none" w="med" len="med"/>
                      <a:tailEnd type="none" w="med" len="med"/>
                    </a:lnL>
                    <a:lnR cmpd="sng" algn="ctr" cap="flat" w="43921">
                      <a:solidFill>
                        <a:srgbClr val="000000"/>
                      </a:solidFill>
                      <a:prstDash val="solid"/>
                      <a:round/>
                      <a:headEnd type="none" w="med" len="med"/>
                      <a:tailEnd type="none" w="med" len="med"/>
                    </a:lnR>
                    <a:lnT cmpd="sng" algn="ctr" cap="flat" w="43921">
                      <a:solidFill>
                        <a:srgbClr val="000000"/>
                      </a:solidFill>
                      <a:prstDash val="solid"/>
                      <a:round/>
                      <a:headEnd type="none" w="med" len="med"/>
                      <a:tailEnd type="none" w="med" len="med"/>
                    </a:lnT>
                    <a:lnB cmpd="sng" algn="ctr" cap="flat" w="43921">
                      <a:solidFill>
                        <a:srgbClr val="000000"/>
                      </a:solidFill>
                      <a:prstDash val="solid"/>
                      <a:round/>
                      <a:headEnd type="none" w="med" len="med"/>
                      <a:tailEnd type="none" w="med" len="med"/>
                    </a:lnB>
                    <a:solidFill>
                      <a:srgbClr val="FFFFFF"/>
                    </a:solidFill>
                  </a:tcPr>
                </a:tc>
              </a:tr>
            </a:tbl>
          </a:graphicData>
        </a:graphic>
      </p:graphicFrame>
      <p:grpSp>
        <p:nvGrpSpPr>
          <p:cNvPr name="Group 4" id="4"/>
          <p:cNvGrpSpPr/>
          <p:nvPr/>
        </p:nvGrpSpPr>
        <p:grpSpPr>
          <a:xfrm rot="0">
            <a:off x="0" y="0"/>
            <a:ext cx="10255431" cy="3964539"/>
            <a:chOff x="0" y="0"/>
            <a:chExt cx="2701019" cy="1044159"/>
          </a:xfrm>
        </p:grpSpPr>
        <p:sp>
          <p:nvSpPr>
            <p:cNvPr name="Freeform 5" id="5"/>
            <p:cNvSpPr/>
            <p:nvPr/>
          </p:nvSpPr>
          <p:spPr>
            <a:xfrm flipH="false" flipV="false" rot="0">
              <a:off x="0" y="0"/>
              <a:ext cx="2701019" cy="1044159"/>
            </a:xfrm>
            <a:custGeom>
              <a:avLst/>
              <a:gdLst/>
              <a:ahLst/>
              <a:cxnLst/>
              <a:rect r="r" b="b" t="t" l="l"/>
              <a:pathLst>
                <a:path h="1044159" w="2701019">
                  <a:moveTo>
                    <a:pt x="0" y="0"/>
                  </a:moveTo>
                  <a:lnTo>
                    <a:pt x="2701019" y="0"/>
                  </a:lnTo>
                  <a:lnTo>
                    <a:pt x="2701019" y="1044159"/>
                  </a:lnTo>
                  <a:lnTo>
                    <a:pt x="0" y="1044159"/>
                  </a:lnTo>
                  <a:close/>
                </a:path>
              </a:pathLst>
            </a:custGeom>
            <a:solidFill>
              <a:srgbClr val="0A3FC7"/>
            </a:solidFill>
          </p:spPr>
        </p:sp>
        <p:sp>
          <p:nvSpPr>
            <p:cNvPr name="TextBox 6" id="6"/>
            <p:cNvSpPr txBox="true"/>
            <p:nvPr/>
          </p:nvSpPr>
          <p:spPr>
            <a:xfrm>
              <a:off x="0" y="-57150"/>
              <a:ext cx="2701019" cy="1101309"/>
            </a:xfrm>
            <a:prstGeom prst="rect">
              <a:avLst/>
            </a:prstGeom>
          </p:spPr>
          <p:txBody>
            <a:bodyPr anchor="ctr" rtlCol="false" tIns="50800" lIns="50800" bIns="50800" rIns="50800"/>
            <a:lstStyle/>
            <a:p>
              <a:pPr algn="ctr">
                <a:lnSpc>
                  <a:spcPts val="2599"/>
                </a:lnSpc>
              </a:pPr>
            </a:p>
          </p:txBody>
        </p:sp>
      </p:grpSp>
      <p:grpSp>
        <p:nvGrpSpPr>
          <p:cNvPr name="Group 7" id="7"/>
          <p:cNvGrpSpPr/>
          <p:nvPr/>
        </p:nvGrpSpPr>
        <p:grpSpPr>
          <a:xfrm rot="0">
            <a:off x="0" y="3840714"/>
            <a:ext cx="10255431" cy="6446286"/>
            <a:chOff x="0" y="0"/>
            <a:chExt cx="2701019" cy="1697787"/>
          </a:xfrm>
        </p:grpSpPr>
        <p:sp>
          <p:nvSpPr>
            <p:cNvPr name="Freeform 8" id="8"/>
            <p:cNvSpPr/>
            <p:nvPr/>
          </p:nvSpPr>
          <p:spPr>
            <a:xfrm flipH="false" flipV="false" rot="0">
              <a:off x="0" y="0"/>
              <a:ext cx="2701019" cy="1697787"/>
            </a:xfrm>
            <a:custGeom>
              <a:avLst/>
              <a:gdLst/>
              <a:ahLst/>
              <a:cxnLst/>
              <a:rect r="r" b="b" t="t" l="l"/>
              <a:pathLst>
                <a:path h="1697787" w="2701019">
                  <a:moveTo>
                    <a:pt x="0" y="0"/>
                  </a:moveTo>
                  <a:lnTo>
                    <a:pt x="2701019" y="0"/>
                  </a:lnTo>
                  <a:lnTo>
                    <a:pt x="2701019" y="1697787"/>
                  </a:lnTo>
                  <a:lnTo>
                    <a:pt x="0" y="1697787"/>
                  </a:lnTo>
                  <a:close/>
                </a:path>
              </a:pathLst>
            </a:custGeom>
            <a:solidFill>
              <a:srgbClr val="FCBA2F"/>
            </a:solidFill>
          </p:spPr>
        </p:sp>
        <p:sp>
          <p:nvSpPr>
            <p:cNvPr name="TextBox 9" id="9"/>
            <p:cNvSpPr txBox="true"/>
            <p:nvPr/>
          </p:nvSpPr>
          <p:spPr>
            <a:xfrm>
              <a:off x="0" y="-57150"/>
              <a:ext cx="2701019" cy="1754937"/>
            </a:xfrm>
            <a:prstGeom prst="rect">
              <a:avLst/>
            </a:prstGeom>
          </p:spPr>
          <p:txBody>
            <a:bodyPr anchor="ctr" rtlCol="false" tIns="50800" lIns="50800" bIns="50800" rIns="50800"/>
            <a:lstStyle/>
            <a:p>
              <a:pPr algn="ctr">
                <a:lnSpc>
                  <a:spcPts val="2599"/>
                </a:lnSpc>
              </a:pPr>
            </a:p>
          </p:txBody>
        </p:sp>
      </p:grpSp>
      <p:sp>
        <p:nvSpPr>
          <p:cNvPr name="TextBox 10" id="10"/>
          <p:cNvSpPr txBox="true"/>
          <p:nvPr/>
        </p:nvSpPr>
        <p:spPr>
          <a:xfrm rot="0">
            <a:off x="314642" y="270524"/>
            <a:ext cx="7952683" cy="1819275"/>
          </a:xfrm>
          <a:prstGeom prst="rect">
            <a:avLst/>
          </a:prstGeom>
        </p:spPr>
        <p:txBody>
          <a:bodyPr anchor="t" rtlCol="false" tIns="0" lIns="0" bIns="0" rIns="0">
            <a:spAutoFit/>
          </a:bodyPr>
          <a:lstStyle/>
          <a:p>
            <a:pPr>
              <a:lnSpc>
                <a:spcPts val="6840"/>
              </a:lnSpc>
            </a:pPr>
            <a:r>
              <a:rPr lang="en-US" sz="5700">
                <a:solidFill>
                  <a:srgbClr val="FFFFFF"/>
                </a:solidFill>
                <a:latin typeface="Codec Pro"/>
              </a:rPr>
              <a:t>Case Study Questions and Answers</a:t>
            </a:r>
          </a:p>
        </p:txBody>
      </p:sp>
      <p:sp>
        <p:nvSpPr>
          <p:cNvPr name="TextBox 11" id="11"/>
          <p:cNvSpPr txBox="true"/>
          <p:nvPr/>
        </p:nvSpPr>
        <p:spPr>
          <a:xfrm rot="0">
            <a:off x="314642" y="2167646"/>
            <a:ext cx="8914903" cy="1673068"/>
          </a:xfrm>
          <a:prstGeom prst="rect">
            <a:avLst/>
          </a:prstGeom>
        </p:spPr>
        <p:txBody>
          <a:bodyPr anchor="t" rtlCol="false" tIns="0" lIns="0" bIns="0" rIns="0">
            <a:spAutoFit/>
          </a:bodyPr>
          <a:lstStyle/>
          <a:p>
            <a:pPr>
              <a:lnSpc>
                <a:spcPts val="3266"/>
              </a:lnSpc>
              <a:spcBef>
                <a:spcPct val="0"/>
              </a:spcBef>
            </a:pPr>
            <a:r>
              <a:rPr lang="en-US" sz="2512">
                <a:solidFill>
                  <a:srgbClr val="FDFDFD"/>
                </a:solidFill>
                <a:latin typeface="Codec Pro Bold"/>
              </a:rPr>
              <a:t>Evaluate Wal-Mart’s financial performance based on</a:t>
            </a:r>
          </a:p>
          <a:p>
            <a:pPr>
              <a:lnSpc>
                <a:spcPts val="3266"/>
              </a:lnSpc>
              <a:spcBef>
                <a:spcPct val="0"/>
              </a:spcBef>
            </a:pPr>
            <a:r>
              <a:rPr lang="en-US" sz="2512">
                <a:solidFill>
                  <a:srgbClr val="FDFDFD"/>
                </a:solidFill>
                <a:latin typeface="Codec Pro Bold"/>
              </a:rPr>
              <a:t>the various metrics discussed in Section 3.1, such as ROE,</a:t>
            </a:r>
          </a:p>
          <a:p>
            <a:pPr>
              <a:lnSpc>
                <a:spcPts val="3266"/>
              </a:lnSpc>
              <a:spcBef>
                <a:spcPct val="0"/>
              </a:spcBef>
            </a:pPr>
            <a:r>
              <a:rPr lang="en-US" sz="2512">
                <a:solidFill>
                  <a:srgbClr val="FDFDFD"/>
                </a:solidFill>
                <a:latin typeface="Codec Pro Bold"/>
              </a:rPr>
              <a:t>ROA, profit margin, asset turns, APT, C2C, ART, INVT,</a:t>
            </a:r>
          </a:p>
          <a:p>
            <a:pPr>
              <a:lnSpc>
                <a:spcPts val="3266"/>
              </a:lnSpc>
              <a:spcBef>
                <a:spcPct val="0"/>
              </a:spcBef>
            </a:pPr>
            <a:r>
              <a:rPr lang="en-US" sz="2512">
                <a:solidFill>
                  <a:srgbClr val="FDFDFD"/>
                </a:solidFill>
                <a:latin typeface="Codec Pro Bold"/>
              </a:rPr>
              <a:t>and PPET.</a:t>
            </a:r>
          </a:p>
        </p:txBody>
      </p:sp>
      <p:sp>
        <p:nvSpPr>
          <p:cNvPr name="TextBox 12" id="12"/>
          <p:cNvSpPr txBox="true"/>
          <p:nvPr/>
        </p:nvSpPr>
        <p:spPr>
          <a:xfrm rot="0">
            <a:off x="972073" y="4069314"/>
            <a:ext cx="6970756" cy="426720"/>
          </a:xfrm>
          <a:prstGeom prst="rect">
            <a:avLst/>
          </a:prstGeom>
        </p:spPr>
        <p:txBody>
          <a:bodyPr anchor="t" rtlCol="false" tIns="0" lIns="0" bIns="0" rIns="0">
            <a:spAutoFit/>
          </a:bodyPr>
          <a:lstStyle/>
          <a:p>
            <a:pPr algn="just">
              <a:lnSpc>
                <a:spcPts val="3120"/>
              </a:lnSpc>
              <a:spcBef>
                <a:spcPct val="0"/>
              </a:spcBef>
            </a:pPr>
            <a:r>
              <a:rPr lang="en-US" sz="2400">
                <a:solidFill>
                  <a:srgbClr val="000000"/>
                </a:solidFill>
                <a:latin typeface="Codec Pro Bold"/>
              </a:rPr>
              <a:t>ROE = Net Income/Average Shareholder Equity</a:t>
            </a:r>
          </a:p>
        </p:txBody>
      </p:sp>
      <p:sp>
        <p:nvSpPr>
          <p:cNvPr name="TextBox 13" id="13"/>
          <p:cNvSpPr txBox="true"/>
          <p:nvPr/>
        </p:nvSpPr>
        <p:spPr>
          <a:xfrm rot="0">
            <a:off x="314642" y="5232676"/>
            <a:ext cx="9881845" cy="399415"/>
          </a:xfrm>
          <a:prstGeom prst="rect">
            <a:avLst/>
          </a:prstGeom>
        </p:spPr>
        <p:txBody>
          <a:bodyPr anchor="t" rtlCol="false" tIns="0" lIns="0" bIns="0" rIns="0">
            <a:spAutoFit/>
          </a:bodyPr>
          <a:lstStyle/>
          <a:p>
            <a:pPr algn="just">
              <a:lnSpc>
                <a:spcPts val="2990"/>
              </a:lnSpc>
              <a:spcBef>
                <a:spcPct val="0"/>
              </a:spcBef>
            </a:pPr>
            <a:r>
              <a:rPr lang="en-US" sz="2300">
                <a:solidFill>
                  <a:srgbClr val="000000"/>
                </a:solidFill>
                <a:latin typeface="Codec Pro Bold"/>
              </a:rPr>
              <a:t> = Net income + [Interest expense * (1 - Tax rate)]/Average total assets</a:t>
            </a:r>
          </a:p>
        </p:txBody>
      </p:sp>
      <p:sp>
        <p:nvSpPr>
          <p:cNvPr name="TextBox 14" id="14"/>
          <p:cNvSpPr txBox="true"/>
          <p:nvPr/>
        </p:nvSpPr>
        <p:spPr>
          <a:xfrm rot="0">
            <a:off x="972073" y="4586087"/>
            <a:ext cx="7942830" cy="426720"/>
          </a:xfrm>
          <a:prstGeom prst="rect">
            <a:avLst/>
          </a:prstGeom>
        </p:spPr>
        <p:txBody>
          <a:bodyPr anchor="t" rtlCol="false" tIns="0" lIns="0" bIns="0" rIns="0">
            <a:spAutoFit/>
          </a:bodyPr>
          <a:lstStyle/>
          <a:p>
            <a:pPr algn="just">
              <a:lnSpc>
                <a:spcPts val="3120"/>
              </a:lnSpc>
              <a:spcBef>
                <a:spcPct val="0"/>
              </a:spcBef>
            </a:pPr>
            <a:r>
              <a:rPr lang="en-US" sz="2400">
                <a:solidFill>
                  <a:srgbClr val="000000"/>
                </a:solidFill>
                <a:latin typeface="Codec Pro Bold"/>
              </a:rPr>
              <a:t>ROA = Earnings before interest/Average total assets</a:t>
            </a:r>
          </a:p>
        </p:txBody>
      </p:sp>
      <p:sp>
        <p:nvSpPr>
          <p:cNvPr name="TextBox 15" id="15"/>
          <p:cNvSpPr txBox="true"/>
          <p:nvPr/>
        </p:nvSpPr>
        <p:spPr>
          <a:xfrm rot="0">
            <a:off x="1083047" y="5765441"/>
            <a:ext cx="6799652" cy="426720"/>
          </a:xfrm>
          <a:prstGeom prst="rect">
            <a:avLst/>
          </a:prstGeom>
        </p:spPr>
        <p:txBody>
          <a:bodyPr anchor="t" rtlCol="false" tIns="0" lIns="0" bIns="0" rIns="0">
            <a:spAutoFit/>
          </a:bodyPr>
          <a:lstStyle/>
          <a:p>
            <a:pPr algn="just">
              <a:lnSpc>
                <a:spcPts val="3120"/>
              </a:lnSpc>
              <a:spcBef>
                <a:spcPct val="0"/>
              </a:spcBef>
            </a:pPr>
            <a:r>
              <a:rPr lang="en-US" sz="2400">
                <a:solidFill>
                  <a:srgbClr val="000000"/>
                </a:solidFill>
                <a:latin typeface="Codec Pro Bold"/>
              </a:rPr>
              <a:t>APT = Cost of goods sold/Accounts payable</a:t>
            </a:r>
          </a:p>
        </p:txBody>
      </p:sp>
      <p:sp>
        <p:nvSpPr>
          <p:cNvPr name="TextBox 16" id="16"/>
          <p:cNvSpPr txBox="true"/>
          <p:nvPr/>
        </p:nvSpPr>
        <p:spPr>
          <a:xfrm rot="0">
            <a:off x="972073" y="6344323"/>
            <a:ext cx="7942830" cy="426720"/>
          </a:xfrm>
          <a:prstGeom prst="rect">
            <a:avLst/>
          </a:prstGeom>
        </p:spPr>
        <p:txBody>
          <a:bodyPr anchor="t" rtlCol="false" tIns="0" lIns="0" bIns="0" rIns="0">
            <a:spAutoFit/>
          </a:bodyPr>
          <a:lstStyle/>
          <a:p>
            <a:pPr algn="just">
              <a:lnSpc>
                <a:spcPts val="3120"/>
              </a:lnSpc>
              <a:spcBef>
                <a:spcPct val="0"/>
              </a:spcBef>
            </a:pPr>
            <a:r>
              <a:rPr lang="en-US" sz="2400">
                <a:solidFill>
                  <a:srgbClr val="000000"/>
                </a:solidFill>
                <a:latin typeface="Codec Pro Bold"/>
              </a:rPr>
              <a:t> </a:t>
            </a:r>
            <a:r>
              <a:rPr lang="en-US" sz="2400">
                <a:solidFill>
                  <a:srgbClr val="000000"/>
                </a:solidFill>
                <a:latin typeface="Codec Pro Bold"/>
              </a:rPr>
              <a:t>Profit margin=Earnings before interest/Sales revenue</a:t>
            </a:r>
          </a:p>
        </p:txBody>
      </p:sp>
      <p:sp>
        <p:nvSpPr>
          <p:cNvPr name="TextBox 17" id="17"/>
          <p:cNvSpPr txBox="true"/>
          <p:nvPr/>
        </p:nvSpPr>
        <p:spPr>
          <a:xfrm rot="0">
            <a:off x="1183056" y="6905425"/>
            <a:ext cx="6759774" cy="426720"/>
          </a:xfrm>
          <a:prstGeom prst="rect">
            <a:avLst/>
          </a:prstGeom>
        </p:spPr>
        <p:txBody>
          <a:bodyPr anchor="t" rtlCol="false" tIns="0" lIns="0" bIns="0" rIns="0">
            <a:spAutoFit/>
          </a:bodyPr>
          <a:lstStyle/>
          <a:p>
            <a:pPr algn="just">
              <a:lnSpc>
                <a:spcPts val="3120"/>
              </a:lnSpc>
              <a:spcBef>
                <a:spcPct val="0"/>
              </a:spcBef>
            </a:pPr>
            <a:r>
              <a:rPr lang="en-US" sz="2400">
                <a:solidFill>
                  <a:srgbClr val="000000"/>
                </a:solidFill>
                <a:latin typeface="Codec Pro Bold"/>
              </a:rPr>
              <a:t>Asset turnover=Sales revenue /Total assets</a:t>
            </a:r>
          </a:p>
        </p:txBody>
      </p:sp>
      <p:sp>
        <p:nvSpPr>
          <p:cNvPr name="TextBox 18" id="18"/>
          <p:cNvSpPr txBox="true"/>
          <p:nvPr/>
        </p:nvSpPr>
        <p:spPr>
          <a:xfrm rot="0">
            <a:off x="1183056" y="7560745"/>
            <a:ext cx="6215854" cy="426720"/>
          </a:xfrm>
          <a:prstGeom prst="rect">
            <a:avLst/>
          </a:prstGeom>
        </p:spPr>
        <p:txBody>
          <a:bodyPr anchor="t" rtlCol="false" tIns="0" lIns="0" bIns="0" rIns="0">
            <a:spAutoFit/>
          </a:bodyPr>
          <a:lstStyle/>
          <a:p>
            <a:pPr algn="just">
              <a:lnSpc>
                <a:spcPts val="3120"/>
              </a:lnSpc>
              <a:spcBef>
                <a:spcPct val="0"/>
              </a:spcBef>
            </a:pPr>
            <a:r>
              <a:rPr lang="en-US" sz="2400">
                <a:solidFill>
                  <a:srgbClr val="000000"/>
                </a:solidFill>
                <a:latin typeface="Codec Pro Bold"/>
              </a:rPr>
              <a:t>ART = Sales revenue/Accounts receivable</a:t>
            </a:r>
          </a:p>
        </p:txBody>
      </p:sp>
      <p:sp>
        <p:nvSpPr>
          <p:cNvPr name="TextBox 19" id="19"/>
          <p:cNvSpPr txBox="true"/>
          <p:nvPr/>
        </p:nvSpPr>
        <p:spPr>
          <a:xfrm rot="0">
            <a:off x="1394890" y="8149807"/>
            <a:ext cx="5483475" cy="426720"/>
          </a:xfrm>
          <a:prstGeom prst="rect">
            <a:avLst/>
          </a:prstGeom>
        </p:spPr>
        <p:txBody>
          <a:bodyPr anchor="t" rtlCol="false" tIns="0" lIns="0" bIns="0" rIns="0">
            <a:spAutoFit/>
          </a:bodyPr>
          <a:lstStyle/>
          <a:p>
            <a:pPr algn="just">
              <a:lnSpc>
                <a:spcPts val="3120"/>
              </a:lnSpc>
              <a:spcBef>
                <a:spcPct val="0"/>
              </a:spcBef>
            </a:pPr>
            <a:r>
              <a:rPr lang="en-US" sz="2400">
                <a:solidFill>
                  <a:srgbClr val="000000"/>
                </a:solidFill>
                <a:latin typeface="Codec Pro Bold"/>
              </a:rPr>
              <a:t>INVT = Cost of goods sold/Inventories</a:t>
            </a:r>
          </a:p>
        </p:txBody>
      </p:sp>
      <p:sp>
        <p:nvSpPr>
          <p:cNvPr name="TextBox 20" id="20"/>
          <p:cNvSpPr txBox="true"/>
          <p:nvPr/>
        </p:nvSpPr>
        <p:spPr>
          <a:xfrm rot="0">
            <a:off x="972073" y="8849360"/>
            <a:ext cx="4511402" cy="426720"/>
          </a:xfrm>
          <a:prstGeom prst="rect">
            <a:avLst/>
          </a:prstGeom>
        </p:spPr>
        <p:txBody>
          <a:bodyPr anchor="t" rtlCol="false" tIns="0" lIns="0" bIns="0" rIns="0">
            <a:spAutoFit/>
          </a:bodyPr>
          <a:lstStyle/>
          <a:p>
            <a:pPr algn="ctr">
              <a:lnSpc>
                <a:spcPts val="3120"/>
              </a:lnSpc>
              <a:spcBef>
                <a:spcPct val="0"/>
              </a:spcBef>
            </a:pPr>
            <a:r>
              <a:rPr lang="en-US" sz="2400">
                <a:solidFill>
                  <a:srgbClr val="000000"/>
                </a:solidFill>
                <a:latin typeface="Codec Pro Bold"/>
              </a:rPr>
              <a:t>PPET = Sales revenue/PP&amp;E</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18288000" cy="2480444"/>
          </a:xfrm>
          <a:prstGeom prst="rect">
            <a:avLst/>
          </a:prstGeom>
          <a:solidFill>
            <a:srgbClr val="0A3FC7"/>
          </a:solidFill>
        </p:spPr>
      </p:sp>
      <p:sp>
        <p:nvSpPr>
          <p:cNvPr name="TextBox 3" id="3"/>
          <p:cNvSpPr txBox="true"/>
          <p:nvPr/>
        </p:nvSpPr>
        <p:spPr>
          <a:xfrm rot="0">
            <a:off x="-547408" y="196370"/>
            <a:ext cx="19382817" cy="621845"/>
          </a:xfrm>
          <a:prstGeom prst="rect">
            <a:avLst/>
          </a:prstGeom>
        </p:spPr>
        <p:txBody>
          <a:bodyPr anchor="t" rtlCol="false" tIns="0" lIns="0" bIns="0" rIns="0">
            <a:spAutoFit/>
          </a:bodyPr>
          <a:lstStyle/>
          <a:p>
            <a:pPr algn="ctr">
              <a:lnSpc>
                <a:spcPts val="4596"/>
              </a:lnSpc>
              <a:spcBef>
                <a:spcPct val="0"/>
              </a:spcBef>
            </a:pPr>
            <a:r>
              <a:rPr lang="en-US" sz="3535">
                <a:solidFill>
                  <a:srgbClr val="FFFFFF"/>
                </a:solidFill>
                <a:latin typeface="Codec Pro Bold"/>
              </a:rPr>
              <a:t>Compare the metrics for Wal-Mart with similar metrics for Amazon from Table 3-1.</a:t>
            </a:r>
          </a:p>
        </p:txBody>
      </p:sp>
      <p:sp>
        <p:nvSpPr>
          <p:cNvPr name="TextBox 4" id="4"/>
          <p:cNvSpPr txBox="true"/>
          <p:nvPr/>
        </p:nvSpPr>
        <p:spPr>
          <a:xfrm rot="0">
            <a:off x="0" y="933450"/>
            <a:ext cx="18288000" cy="1153922"/>
          </a:xfrm>
          <a:prstGeom prst="rect">
            <a:avLst/>
          </a:prstGeom>
        </p:spPr>
        <p:txBody>
          <a:bodyPr anchor="t" rtlCol="false" tIns="0" lIns="0" bIns="0" rIns="0">
            <a:spAutoFit/>
          </a:bodyPr>
          <a:lstStyle/>
          <a:p>
            <a:pPr algn="ctr">
              <a:lnSpc>
                <a:spcPts val="4341"/>
              </a:lnSpc>
              <a:spcBef>
                <a:spcPct val="0"/>
              </a:spcBef>
            </a:pPr>
            <a:r>
              <a:rPr lang="en-US" sz="3339">
                <a:solidFill>
                  <a:srgbClr val="FFFFFF"/>
                </a:solidFill>
                <a:latin typeface="Codec Pro Bold"/>
              </a:rPr>
              <a:t>Which metrics does Amazon perform better on? Which metrics does Wal-Mart perform better on?</a:t>
            </a:r>
          </a:p>
        </p:txBody>
      </p:sp>
      <p:sp>
        <p:nvSpPr>
          <p:cNvPr name="TextBox 5" id="5"/>
          <p:cNvSpPr txBox="true"/>
          <p:nvPr/>
        </p:nvSpPr>
        <p:spPr>
          <a:xfrm rot="0">
            <a:off x="335107" y="2623319"/>
            <a:ext cx="17617786" cy="7456170"/>
          </a:xfrm>
          <a:prstGeom prst="rect">
            <a:avLst/>
          </a:prstGeom>
        </p:spPr>
        <p:txBody>
          <a:bodyPr anchor="t" rtlCol="false" tIns="0" lIns="0" bIns="0" rIns="0">
            <a:spAutoFit/>
          </a:bodyPr>
          <a:lstStyle/>
          <a:p>
            <a:pPr algn="just">
              <a:lnSpc>
                <a:spcPts val="3120"/>
              </a:lnSpc>
              <a:spcBef>
                <a:spcPct val="0"/>
              </a:spcBef>
            </a:pPr>
            <a:r>
              <a:rPr lang="en-US" sz="2400">
                <a:solidFill>
                  <a:srgbClr val="000000"/>
                </a:solidFill>
                <a:latin typeface="Codec Pro Bold"/>
              </a:rPr>
              <a:t>ROE and ROA:</a:t>
            </a:r>
          </a:p>
          <a:p>
            <a:pPr algn="just">
              <a:lnSpc>
                <a:spcPts val="3120"/>
              </a:lnSpc>
              <a:spcBef>
                <a:spcPct val="0"/>
              </a:spcBef>
            </a:pPr>
            <a:r>
              <a:rPr lang="en-US" sz="2400">
                <a:solidFill>
                  <a:srgbClr val="000000"/>
                </a:solidFill>
                <a:latin typeface="Codec Pro"/>
              </a:rPr>
              <a:t>In 2009, Walmart had a significantly higher ROE compared to Amazon, indicating that Walmart's leverage on equity was much greater.</a:t>
            </a:r>
          </a:p>
          <a:p>
            <a:pPr algn="just">
              <a:lnSpc>
                <a:spcPts val="3120"/>
              </a:lnSpc>
              <a:spcBef>
                <a:spcPct val="0"/>
              </a:spcBef>
            </a:pPr>
            <a:r>
              <a:rPr lang="en-US" sz="2400">
                <a:solidFill>
                  <a:srgbClr val="000000"/>
                </a:solidFill>
                <a:latin typeface="Codec Pro"/>
              </a:rPr>
              <a:t>Walmart also had a higher ROA in both years, suggesting that they generated more income for each dollar of assets.</a:t>
            </a:r>
          </a:p>
          <a:p>
            <a:pPr algn="just">
              <a:lnSpc>
                <a:spcPts val="3120"/>
              </a:lnSpc>
              <a:spcBef>
                <a:spcPct val="0"/>
              </a:spcBef>
            </a:pPr>
          </a:p>
          <a:p>
            <a:pPr algn="just">
              <a:lnSpc>
                <a:spcPts val="3120"/>
              </a:lnSpc>
              <a:spcBef>
                <a:spcPct val="0"/>
              </a:spcBef>
            </a:pPr>
            <a:r>
              <a:rPr lang="en-US" sz="2400">
                <a:solidFill>
                  <a:srgbClr val="000000"/>
                </a:solidFill>
                <a:latin typeface="Codec Pro Bold"/>
              </a:rPr>
              <a:t>Profit Margin:</a:t>
            </a:r>
          </a:p>
          <a:p>
            <a:pPr algn="just">
              <a:lnSpc>
                <a:spcPts val="3120"/>
              </a:lnSpc>
              <a:spcBef>
                <a:spcPct val="0"/>
              </a:spcBef>
            </a:pPr>
            <a:r>
              <a:rPr lang="en-US" sz="2400">
                <a:solidFill>
                  <a:srgbClr val="000000"/>
                </a:solidFill>
                <a:latin typeface="Codec Pro"/>
              </a:rPr>
              <a:t>Amazon had a higher profit margin in 2009, but in 2010, Walmart's profit margin improved and surpassed Amazon's.</a:t>
            </a:r>
          </a:p>
          <a:p>
            <a:pPr algn="just">
              <a:lnSpc>
                <a:spcPts val="3120"/>
              </a:lnSpc>
              <a:spcBef>
                <a:spcPct val="0"/>
              </a:spcBef>
            </a:pPr>
          </a:p>
          <a:p>
            <a:pPr algn="just">
              <a:lnSpc>
                <a:spcPts val="3120"/>
              </a:lnSpc>
              <a:spcBef>
                <a:spcPct val="0"/>
              </a:spcBef>
            </a:pPr>
            <a:r>
              <a:rPr lang="en-US" sz="2400">
                <a:solidFill>
                  <a:srgbClr val="000000"/>
                </a:solidFill>
                <a:latin typeface="Codec Pro Bold"/>
              </a:rPr>
              <a:t>Inventory Turnover (INVT):</a:t>
            </a:r>
          </a:p>
          <a:p>
            <a:pPr algn="just">
              <a:lnSpc>
                <a:spcPts val="3120"/>
              </a:lnSpc>
              <a:spcBef>
                <a:spcPct val="0"/>
              </a:spcBef>
            </a:pPr>
            <a:r>
              <a:rPr lang="en-US" sz="2400">
                <a:solidFill>
                  <a:srgbClr val="000000"/>
                </a:solidFill>
                <a:latin typeface="Codec Pro"/>
              </a:rPr>
              <a:t>Both Walmart and Amazon had similar inventory turnover metrics, indicating efficient inventory management.</a:t>
            </a:r>
          </a:p>
          <a:p>
            <a:pPr algn="just">
              <a:lnSpc>
                <a:spcPts val="3120"/>
              </a:lnSpc>
              <a:spcBef>
                <a:spcPct val="0"/>
              </a:spcBef>
            </a:pPr>
          </a:p>
          <a:p>
            <a:pPr algn="just">
              <a:lnSpc>
                <a:spcPts val="3120"/>
              </a:lnSpc>
              <a:spcBef>
                <a:spcPct val="0"/>
              </a:spcBef>
            </a:pPr>
            <a:r>
              <a:rPr lang="en-US" sz="2400">
                <a:solidFill>
                  <a:srgbClr val="000000"/>
                </a:solidFill>
                <a:latin typeface="Codec Pro Bold"/>
              </a:rPr>
              <a:t>Property, Plant, and Equipment Turnover (PPET):</a:t>
            </a:r>
          </a:p>
          <a:p>
            <a:pPr algn="just">
              <a:lnSpc>
                <a:spcPts val="3120"/>
              </a:lnSpc>
              <a:spcBef>
                <a:spcPct val="0"/>
              </a:spcBef>
            </a:pPr>
            <a:r>
              <a:rPr lang="en-US" sz="2400">
                <a:solidFill>
                  <a:srgbClr val="000000"/>
                </a:solidFill>
                <a:latin typeface="Codec Pro"/>
              </a:rPr>
              <a:t>Walmart had a higher PPET in 2009, showing that their assets were utilized more effectively for generating revenue.</a:t>
            </a:r>
          </a:p>
          <a:p>
            <a:pPr algn="just">
              <a:lnSpc>
                <a:spcPts val="3120"/>
              </a:lnSpc>
              <a:spcBef>
                <a:spcPct val="0"/>
              </a:spcBef>
            </a:pPr>
          </a:p>
          <a:p>
            <a:pPr algn="just">
              <a:lnSpc>
                <a:spcPts val="3120"/>
              </a:lnSpc>
              <a:spcBef>
                <a:spcPct val="0"/>
              </a:spcBef>
            </a:pPr>
            <a:r>
              <a:rPr lang="en-US" sz="2400">
                <a:solidFill>
                  <a:srgbClr val="000000"/>
                </a:solidFill>
                <a:latin typeface="Codec Pro Bold"/>
              </a:rPr>
              <a:t>Cash-to-Cash (C2C) Cycle:</a:t>
            </a:r>
          </a:p>
          <a:p>
            <a:pPr algn="just">
              <a:lnSpc>
                <a:spcPts val="3120"/>
              </a:lnSpc>
              <a:spcBef>
                <a:spcPct val="0"/>
              </a:spcBef>
            </a:pPr>
            <a:r>
              <a:rPr lang="en-US" sz="2400">
                <a:solidFill>
                  <a:srgbClr val="000000"/>
                </a:solidFill>
                <a:latin typeface="Codec Pro"/>
              </a:rPr>
              <a:t>Amazon had a shorter C2C cycle in 2009, meaning they collected money from sales more quickly compared to Walmart.</a:t>
            </a:r>
          </a:p>
          <a:p>
            <a:pPr algn="just">
              <a:lnSpc>
                <a:spcPts val="3120"/>
              </a:lnSpc>
              <a:spcBef>
                <a:spcPct val="0"/>
              </a:spcBef>
            </a:pPr>
          </a:p>
          <a:p>
            <a:pPr algn="just">
              <a:lnSpc>
                <a:spcPts val="3120"/>
              </a:lnSpc>
              <a:spcBef>
                <a:spcPct val="0"/>
              </a:spcBef>
            </a:pPr>
            <a:r>
              <a:rPr lang="en-US" sz="2400">
                <a:solidFill>
                  <a:srgbClr val="000000"/>
                </a:solidFill>
                <a:latin typeface="Codec Pro Bold"/>
              </a:rPr>
              <a:t>Accounts Receivable Turnover (ART):</a:t>
            </a:r>
          </a:p>
          <a:p>
            <a:pPr algn="just">
              <a:lnSpc>
                <a:spcPts val="3120"/>
              </a:lnSpc>
              <a:spcBef>
                <a:spcPct val="0"/>
              </a:spcBef>
            </a:pPr>
            <a:r>
              <a:rPr lang="en-US" sz="2400">
                <a:solidFill>
                  <a:srgbClr val="000000"/>
                </a:solidFill>
                <a:latin typeface="Codec Pro"/>
              </a:rPr>
              <a:t>Walmart's ART was higher, indicating that they collected money from sales more rapidly compared to Amazon</a:t>
            </a:r>
            <a:r>
              <a:rPr lang="en-US" sz="2400">
                <a:solidFill>
                  <a:srgbClr val="000000"/>
                </a:solidFill>
                <a:latin typeface="Codec Pro Bold"/>
              </a:rPr>
              <a:t>.</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0A3FC7"/>
        </a:solidFill>
      </p:bgPr>
    </p:bg>
    <p:spTree>
      <p:nvGrpSpPr>
        <p:cNvPr id="1" name=""/>
        <p:cNvGrpSpPr/>
        <p:nvPr/>
      </p:nvGrpSpPr>
      <p:grpSpPr>
        <a:xfrm>
          <a:off x="0" y="0"/>
          <a:ext cx="0" cy="0"/>
          <a:chOff x="0" y="0"/>
          <a:chExt cx="0" cy="0"/>
        </a:xfrm>
      </p:grpSpPr>
      <p:sp>
        <p:nvSpPr>
          <p:cNvPr name="AutoShape 2" id="2"/>
          <p:cNvSpPr/>
          <p:nvPr/>
        </p:nvSpPr>
        <p:spPr>
          <a:xfrm rot="0">
            <a:off x="833957" y="1028700"/>
            <a:ext cx="7744193" cy="8229600"/>
          </a:xfrm>
          <a:prstGeom prst="rect">
            <a:avLst/>
          </a:prstGeom>
          <a:solidFill>
            <a:srgbClr val="FFFFFF"/>
          </a:solidFill>
        </p:spPr>
      </p:sp>
      <p:sp>
        <p:nvSpPr>
          <p:cNvPr name="AutoShape 3" id="3"/>
          <p:cNvSpPr/>
          <p:nvPr/>
        </p:nvSpPr>
        <p:spPr>
          <a:xfrm rot="0">
            <a:off x="9271678" y="1128316"/>
            <a:ext cx="8602158" cy="8229600"/>
          </a:xfrm>
          <a:prstGeom prst="rect">
            <a:avLst/>
          </a:prstGeom>
          <a:solidFill>
            <a:srgbClr val="FFFFFF"/>
          </a:solidFill>
        </p:spPr>
      </p:sp>
      <p:sp>
        <p:nvSpPr>
          <p:cNvPr name="TextBox 4" id="4"/>
          <p:cNvSpPr txBox="true"/>
          <p:nvPr/>
        </p:nvSpPr>
        <p:spPr>
          <a:xfrm rot="0">
            <a:off x="-227200" y="151588"/>
            <a:ext cx="19196801" cy="604012"/>
          </a:xfrm>
          <a:prstGeom prst="rect">
            <a:avLst/>
          </a:prstGeom>
        </p:spPr>
        <p:txBody>
          <a:bodyPr anchor="t" rtlCol="false" tIns="0" lIns="0" bIns="0" rIns="0">
            <a:spAutoFit/>
          </a:bodyPr>
          <a:lstStyle/>
          <a:p>
            <a:pPr algn="ctr">
              <a:lnSpc>
                <a:spcPts val="4471"/>
              </a:lnSpc>
              <a:spcBef>
                <a:spcPct val="0"/>
              </a:spcBef>
            </a:pPr>
            <a:r>
              <a:rPr lang="en-US" sz="3439">
                <a:solidFill>
                  <a:srgbClr val="FFFFFF"/>
                </a:solidFill>
                <a:latin typeface="Codec Pro Bold"/>
              </a:rPr>
              <a:t>What supply chain drivers and metrics might explain this difference in performance?</a:t>
            </a:r>
          </a:p>
        </p:txBody>
      </p:sp>
      <p:sp>
        <p:nvSpPr>
          <p:cNvPr name="TextBox 5" id="5"/>
          <p:cNvSpPr txBox="true"/>
          <p:nvPr/>
        </p:nvSpPr>
        <p:spPr>
          <a:xfrm rot="0">
            <a:off x="9515107" y="1042591"/>
            <a:ext cx="7744193" cy="586740"/>
          </a:xfrm>
          <a:prstGeom prst="rect">
            <a:avLst/>
          </a:prstGeom>
        </p:spPr>
        <p:txBody>
          <a:bodyPr anchor="t" rtlCol="false" tIns="0" lIns="0" bIns="0" rIns="0">
            <a:spAutoFit/>
          </a:bodyPr>
          <a:lstStyle/>
          <a:p>
            <a:pPr algn="ctr">
              <a:lnSpc>
                <a:spcPts val="4289"/>
              </a:lnSpc>
              <a:spcBef>
                <a:spcPct val="0"/>
              </a:spcBef>
            </a:pPr>
            <a:r>
              <a:rPr lang="en-US" sz="3299">
                <a:solidFill>
                  <a:srgbClr val="000000"/>
                </a:solidFill>
                <a:latin typeface="Codec Pro Bold"/>
              </a:rPr>
              <a:t>Supply Chain Metrics:</a:t>
            </a:r>
          </a:p>
        </p:txBody>
      </p:sp>
      <p:sp>
        <p:nvSpPr>
          <p:cNvPr name="TextBox 6" id="6"/>
          <p:cNvSpPr txBox="true"/>
          <p:nvPr/>
        </p:nvSpPr>
        <p:spPr>
          <a:xfrm rot="0">
            <a:off x="639214" y="1042591"/>
            <a:ext cx="7744193" cy="586740"/>
          </a:xfrm>
          <a:prstGeom prst="rect">
            <a:avLst/>
          </a:prstGeom>
        </p:spPr>
        <p:txBody>
          <a:bodyPr anchor="t" rtlCol="false" tIns="0" lIns="0" bIns="0" rIns="0">
            <a:spAutoFit/>
          </a:bodyPr>
          <a:lstStyle/>
          <a:p>
            <a:pPr algn="ctr">
              <a:lnSpc>
                <a:spcPts val="4289"/>
              </a:lnSpc>
              <a:spcBef>
                <a:spcPct val="0"/>
              </a:spcBef>
            </a:pPr>
            <a:r>
              <a:rPr lang="en-US" sz="3299">
                <a:solidFill>
                  <a:srgbClr val="000000"/>
                </a:solidFill>
                <a:latin typeface="Codec Pro Bold"/>
              </a:rPr>
              <a:t>Supply Chain Drivers:</a:t>
            </a:r>
          </a:p>
        </p:txBody>
      </p:sp>
      <p:sp>
        <p:nvSpPr>
          <p:cNvPr name="TextBox 7" id="7"/>
          <p:cNvSpPr txBox="true"/>
          <p:nvPr/>
        </p:nvSpPr>
        <p:spPr>
          <a:xfrm rot="0">
            <a:off x="1016036" y="2197788"/>
            <a:ext cx="7354707" cy="1838960"/>
          </a:xfrm>
          <a:prstGeom prst="rect">
            <a:avLst/>
          </a:prstGeom>
        </p:spPr>
        <p:txBody>
          <a:bodyPr anchor="t" rtlCol="false" tIns="0" lIns="0" bIns="0" rIns="0">
            <a:spAutoFit/>
          </a:bodyPr>
          <a:lstStyle/>
          <a:p>
            <a:pPr algn="just" marL="474978" indent="-237489" lvl="1">
              <a:lnSpc>
                <a:spcPts val="2859"/>
              </a:lnSpc>
              <a:buFont typeface="Arial"/>
              <a:buChar char="•"/>
            </a:pPr>
            <a:r>
              <a:rPr lang="en-US" sz="2199">
                <a:solidFill>
                  <a:srgbClr val="000000"/>
                </a:solidFill>
                <a:latin typeface="Codec Pro"/>
              </a:rPr>
              <a:t>Walmart's inventory strategy is "low-cost, low-inventory" to minimize holding costs, while Amazon follows a "lean inventory" strategy by minimizing in-house inventory to reduce holding costs and stocking products in regional distribution centers.</a:t>
            </a:r>
          </a:p>
        </p:txBody>
      </p:sp>
      <p:sp>
        <p:nvSpPr>
          <p:cNvPr name="TextBox 8" id="8"/>
          <p:cNvSpPr txBox="true"/>
          <p:nvPr/>
        </p:nvSpPr>
        <p:spPr>
          <a:xfrm rot="0">
            <a:off x="833957" y="4586023"/>
            <a:ext cx="7744193" cy="1885315"/>
          </a:xfrm>
          <a:prstGeom prst="rect">
            <a:avLst/>
          </a:prstGeom>
        </p:spPr>
        <p:txBody>
          <a:bodyPr anchor="t" rtlCol="false" tIns="0" lIns="0" bIns="0" rIns="0">
            <a:spAutoFit/>
          </a:bodyPr>
          <a:lstStyle/>
          <a:p>
            <a:pPr marL="496571" indent="-248285" lvl="1">
              <a:lnSpc>
                <a:spcPts val="2990"/>
              </a:lnSpc>
              <a:buFont typeface="Arial"/>
              <a:buChar char="•"/>
            </a:pPr>
            <a:r>
              <a:rPr lang="en-US" sz="2300">
                <a:solidFill>
                  <a:srgbClr val="000000"/>
                </a:solidFill>
                <a:latin typeface="Codec Pro"/>
              </a:rPr>
              <a:t>Walmart's supply chain is geared towards in-store inventory management and restocking, whereas Amazon's supply chain focuses on e-commerce order fulfillment through strategically located fulfillment centers for quick and efficient shipping.</a:t>
            </a:r>
          </a:p>
        </p:txBody>
      </p:sp>
      <p:sp>
        <p:nvSpPr>
          <p:cNvPr name="TextBox 9" id="9"/>
          <p:cNvSpPr txBox="true"/>
          <p:nvPr/>
        </p:nvSpPr>
        <p:spPr>
          <a:xfrm rot="0">
            <a:off x="626550" y="4046273"/>
            <a:ext cx="7744193" cy="444500"/>
          </a:xfrm>
          <a:prstGeom prst="rect">
            <a:avLst/>
          </a:prstGeom>
        </p:spPr>
        <p:txBody>
          <a:bodyPr anchor="t" rtlCol="false" tIns="0" lIns="0" bIns="0" rIns="0">
            <a:spAutoFit/>
          </a:bodyPr>
          <a:lstStyle/>
          <a:p>
            <a:pPr algn="ctr">
              <a:lnSpc>
                <a:spcPts val="3249"/>
              </a:lnSpc>
              <a:spcBef>
                <a:spcPct val="0"/>
              </a:spcBef>
            </a:pPr>
            <a:r>
              <a:rPr lang="en-US" sz="2499">
                <a:solidFill>
                  <a:srgbClr val="000000"/>
                </a:solidFill>
                <a:latin typeface="Codec Pro Bold"/>
              </a:rPr>
              <a:t>Distribution Network:</a:t>
            </a:r>
          </a:p>
        </p:txBody>
      </p:sp>
      <p:sp>
        <p:nvSpPr>
          <p:cNvPr name="TextBox 10" id="10"/>
          <p:cNvSpPr txBox="true"/>
          <p:nvPr/>
        </p:nvSpPr>
        <p:spPr>
          <a:xfrm rot="0">
            <a:off x="3050056" y="1641459"/>
            <a:ext cx="2922508" cy="444500"/>
          </a:xfrm>
          <a:prstGeom prst="rect">
            <a:avLst/>
          </a:prstGeom>
        </p:spPr>
        <p:txBody>
          <a:bodyPr anchor="t" rtlCol="false" tIns="0" lIns="0" bIns="0" rIns="0">
            <a:spAutoFit/>
          </a:bodyPr>
          <a:lstStyle/>
          <a:p>
            <a:pPr algn="ctr">
              <a:lnSpc>
                <a:spcPts val="3249"/>
              </a:lnSpc>
              <a:spcBef>
                <a:spcPct val="0"/>
              </a:spcBef>
            </a:pPr>
            <a:r>
              <a:rPr lang="en-US" sz="2499">
                <a:solidFill>
                  <a:srgbClr val="000000"/>
                </a:solidFill>
                <a:latin typeface="Codec Pro Bold"/>
              </a:rPr>
              <a:t>Inventory Strategy:</a:t>
            </a:r>
          </a:p>
        </p:txBody>
      </p:sp>
      <p:sp>
        <p:nvSpPr>
          <p:cNvPr name="TextBox 11" id="11"/>
          <p:cNvSpPr txBox="true"/>
          <p:nvPr/>
        </p:nvSpPr>
        <p:spPr>
          <a:xfrm rot="0">
            <a:off x="821293" y="6661838"/>
            <a:ext cx="7744193" cy="444500"/>
          </a:xfrm>
          <a:prstGeom prst="rect">
            <a:avLst/>
          </a:prstGeom>
        </p:spPr>
        <p:txBody>
          <a:bodyPr anchor="t" rtlCol="false" tIns="0" lIns="0" bIns="0" rIns="0">
            <a:spAutoFit/>
          </a:bodyPr>
          <a:lstStyle/>
          <a:p>
            <a:pPr algn="ctr">
              <a:lnSpc>
                <a:spcPts val="3249"/>
              </a:lnSpc>
              <a:spcBef>
                <a:spcPct val="0"/>
              </a:spcBef>
            </a:pPr>
            <a:r>
              <a:rPr lang="en-US" sz="2499">
                <a:solidFill>
                  <a:srgbClr val="000000"/>
                </a:solidFill>
                <a:latin typeface="Codec Pro Bold"/>
              </a:rPr>
              <a:t>Procurement and Supplier Relations:</a:t>
            </a:r>
          </a:p>
        </p:txBody>
      </p:sp>
      <p:sp>
        <p:nvSpPr>
          <p:cNvPr name="TextBox 12" id="12"/>
          <p:cNvSpPr txBox="true"/>
          <p:nvPr/>
        </p:nvSpPr>
        <p:spPr>
          <a:xfrm rot="0">
            <a:off x="1041364" y="7152018"/>
            <a:ext cx="7329379" cy="1885315"/>
          </a:xfrm>
          <a:prstGeom prst="rect">
            <a:avLst/>
          </a:prstGeom>
        </p:spPr>
        <p:txBody>
          <a:bodyPr anchor="t" rtlCol="false" tIns="0" lIns="0" bIns="0" rIns="0">
            <a:spAutoFit/>
          </a:bodyPr>
          <a:lstStyle/>
          <a:p>
            <a:pPr algn="just" marL="496571" indent="-248285" lvl="1">
              <a:lnSpc>
                <a:spcPts val="2990"/>
              </a:lnSpc>
              <a:buFont typeface="Arial"/>
              <a:buChar char="•"/>
            </a:pPr>
            <a:r>
              <a:rPr lang="en-US" sz="2300">
                <a:solidFill>
                  <a:srgbClr val="000000"/>
                </a:solidFill>
                <a:latin typeface="Codec Pro"/>
              </a:rPr>
              <a:t>Walmart maintains low prices through cost negotiations with suppliers, while Amazon prioritizes product selection, diversity, and time-to-market on their e-commerce platform by collaborating with a wide range of suppliers.</a:t>
            </a:r>
          </a:p>
        </p:txBody>
      </p:sp>
      <p:sp>
        <p:nvSpPr>
          <p:cNvPr name="TextBox 13" id="13"/>
          <p:cNvSpPr txBox="true"/>
          <p:nvPr/>
        </p:nvSpPr>
        <p:spPr>
          <a:xfrm rot="0">
            <a:off x="9271678" y="2397973"/>
            <a:ext cx="8231051" cy="2845143"/>
          </a:xfrm>
          <a:prstGeom prst="rect">
            <a:avLst/>
          </a:prstGeom>
        </p:spPr>
        <p:txBody>
          <a:bodyPr anchor="t" rtlCol="false" tIns="0" lIns="0" bIns="0" rIns="0">
            <a:spAutoFit/>
          </a:bodyPr>
          <a:lstStyle/>
          <a:p>
            <a:pPr algn="just" marL="533917" indent="-266958" lvl="1">
              <a:lnSpc>
                <a:spcPts val="3214"/>
              </a:lnSpc>
              <a:buFont typeface="Arial"/>
              <a:buChar char="•"/>
            </a:pPr>
            <a:r>
              <a:rPr lang="en-US" sz="2472">
                <a:solidFill>
                  <a:srgbClr val="000000"/>
                </a:solidFill>
                <a:latin typeface="Codec Pro"/>
              </a:rPr>
              <a:t>Walmart's higher inventory turnover is due to its large physical store presence, while Amazon's lean inventory strategy results in lower turnover. Walmart's PPET is lower due to its extensive physical store infrastructure, while Amazon's is higher due to its focus on fulfillment centers and technology.</a:t>
            </a:r>
          </a:p>
        </p:txBody>
      </p:sp>
      <p:sp>
        <p:nvSpPr>
          <p:cNvPr name="TextBox 14" id="14"/>
          <p:cNvSpPr txBox="true"/>
          <p:nvPr/>
        </p:nvSpPr>
        <p:spPr>
          <a:xfrm rot="0">
            <a:off x="9271678" y="1773623"/>
            <a:ext cx="7888100" cy="480060"/>
          </a:xfrm>
          <a:prstGeom prst="rect">
            <a:avLst/>
          </a:prstGeom>
        </p:spPr>
        <p:txBody>
          <a:bodyPr anchor="t" rtlCol="false" tIns="0" lIns="0" bIns="0" rIns="0">
            <a:spAutoFit/>
          </a:bodyPr>
          <a:lstStyle/>
          <a:p>
            <a:pPr algn="ctr">
              <a:lnSpc>
                <a:spcPts val="3509"/>
              </a:lnSpc>
              <a:spcBef>
                <a:spcPct val="0"/>
              </a:spcBef>
            </a:pPr>
            <a:r>
              <a:rPr lang="en-US" sz="2699">
                <a:solidFill>
                  <a:srgbClr val="000000"/>
                </a:solidFill>
                <a:latin typeface="Codec Pro Bold"/>
              </a:rPr>
              <a:t>Inventory Turnover (INVT):</a:t>
            </a:r>
          </a:p>
        </p:txBody>
      </p:sp>
      <p:sp>
        <p:nvSpPr>
          <p:cNvPr name="TextBox 15" id="15"/>
          <p:cNvSpPr txBox="true"/>
          <p:nvPr/>
        </p:nvSpPr>
        <p:spPr>
          <a:xfrm rot="0">
            <a:off x="9271678" y="6279965"/>
            <a:ext cx="8231051" cy="1988820"/>
          </a:xfrm>
          <a:prstGeom prst="rect">
            <a:avLst/>
          </a:prstGeom>
        </p:spPr>
        <p:txBody>
          <a:bodyPr anchor="t" rtlCol="false" tIns="0" lIns="0" bIns="0" rIns="0">
            <a:spAutoFit/>
          </a:bodyPr>
          <a:lstStyle/>
          <a:p>
            <a:pPr algn="just" marL="518160" indent="-259080" lvl="1">
              <a:lnSpc>
                <a:spcPts val="3120"/>
              </a:lnSpc>
              <a:buFont typeface="Arial"/>
              <a:buChar char="•"/>
            </a:pPr>
            <a:r>
              <a:rPr lang="en-US" sz="2400">
                <a:solidFill>
                  <a:srgbClr val="000000"/>
                </a:solidFill>
                <a:latin typeface="Codec Pro"/>
              </a:rPr>
              <a:t>The C2C cycle for Walmart may be longer due to its reliance on physical store sales and inventory, while Amazon's tends to be shorter due to faster cash conversion in e-commerce. Additionally, Accounts Receivable Turnover (ART) may be a relevant metric.</a:t>
            </a:r>
          </a:p>
        </p:txBody>
      </p:sp>
      <p:sp>
        <p:nvSpPr>
          <p:cNvPr name="TextBox 16" id="16"/>
          <p:cNvSpPr txBox="true"/>
          <p:nvPr/>
        </p:nvSpPr>
        <p:spPr>
          <a:xfrm rot="0">
            <a:off x="9144000" y="5520875"/>
            <a:ext cx="8602158" cy="471805"/>
          </a:xfrm>
          <a:prstGeom prst="rect">
            <a:avLst/>
          </a:prstGeom>
        </p:spPr>
        <p:txBody>
          <a:bodyPr anchor="t" rtlCol="false" tIns="0" lIns="0" bIns="0" rIns="0">
            <a:spAutoFit/>
          </a:bodyPr>
          <a:lstStyle/>
          <a:p>
            <a:pPr algn="ctr">
              <a:lnSpc>
                <a:spcPts val="3379"/>
              </a:lnSpc>
              <a:spcBef>
                <a:spcPct val="0"/>
              </a:spcBef>
            </a:pPr>
            <a:r>
              <a:rPr lang="en-US" sz="2599">
                <a:solidFill>
                  <a:srgbClr val="000000"/>
                </a:solidFill>
                <a:latin typeface="Codec Pro Bold"/>
              </a:rPr>
              <a:t>Cash-to-Cash (C2C) Cycle:</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3903278"/>
            <a:ext cx="18288000" cy="2480444"/>
          </a:xfrm>
          <a:prstGeom prst="rect">
            <a:avLst/>
          </a:prstGeom>
          <a:solidFill>
            <a:srgbClr val="0A3FC7"/>
          </a:solidFill>
        </p:spPr>
      </p:sp>
      <p:sp>
        <p:nvSpPr>
          <p:cNvPr name="TextBox 3" id="3"/>
          <p:cNvSpPr txBox="true"/>
          <p:nvPr/>
        </p:nvSpPr>
        <p:spPr>
          <a:xfrm rot="0">
            <a:off x="3050024" y="3919855"/>
            <a:ext cx="12187953" cy="2380615"/>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rPr>
              <a:t>In 2010, Walmart announced that it planned to</a:t>
            </a:r>
          </a:p>
          <a:p>
            <a:pPr algn="ctr">
              <a:lnSpc>
                <a:spcPts val="4759"/>
              </a:lnSpc>
            </a:pPr>
            <a:r>
              <a:rPr lang="en-US" sz="3399">
                <a:solidFill>
                  <a:srgbClr val="FFFFFF"/>
                </a:solidFill>
                <a:latin typeface="Canva Sans"/>
              </a:rPr>
              <a:t>move into urban areas in the United States by building and</a:t>
            </a:r>
          </a:p>
          <a:p>
            <a:pPr algn="ctr">
              <a:lnSpc>
                <a:spcPts val="4759"/>
              </a:lnSpc>
            </a:pPr>
            <a:r>
              <a:rPr lang="en-US" sz="3399">
                <a:solidFill>
                  <a:srgbClr val="FFFFFF"/>
                </a:solidFill>
                <a:latin typeface="Canva Sans"/>
              </a:rPr>
              <a:t>operating smaller format stores compared to the large</a:t>
            </a:r>
          </a:p>
          <a:p>
            <a:pPr algn="ctr">
              <a:lnSpc>
                <a:spcPts val="4759"/>
              </a:lnSpc>
            </a:pPr>
            <a:r>
              <a:rPr lang="en-US" sz="3399">
                <a:solidFill>
                  <a:srgbClr val="FFFFFF"/>
                </a:solidFill>
                <a:latin typeface="Canva Sans"/>
              </a:rPr>
              <a:t>stores it had operated up to that point.</a:t>
            </a:r>
          </a:p>
        </p:txBody>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18288000" cy="2480444"/>
          </a:xfrm>
          <a:prstGeom prst="rect">
            <a:avLst/>
          </a:prstGeom>
          <a:solidFill>
            <a:srgbClr val="0A3FC7"/>
          </a:solidFill>
        </p:spPr>
      </p:sp>
      <p:sp>
        <p:nvSpPr>
          <p:cNvPr name="TextBox 3" id="3"/>
          <p:cNvSpPr txBox="true"/>
          <p:nvPr/>
        </p:nvSpPr>
        <p:spPr>
          <a:xfrm rot="0">
            <a:off x="-547408" y="595925"/>
            <a:ext cx="19382817" cy="1202870"/>
          </a:xfrm>
          <a:prstGeom prst="rect">
            <a:avLst/>
          </a:prstGeom>
        </p:spPr>
        <p:txBody>
          <a:bodyPr anchor="t" rtlCol="false" tIns="0" lIns="0" bIns="0" rIns="0">
            <a:spAutoFit/>
          </a:bodyPr>
          <a:lstStyle/>
          <a:p>
            <a:pPr algn="ctr">
              <a:lnSpc>
                <a:spcPts val="4596"/>
              </a:lnSpc>
            </a:pPr>
            <a:r>
              <a:rPr lang="en-US" sz="3535">
                <a:solidFill>
                  <a:srgbClr val="FFFFFF"/>
                </a:solidFill>
                <a:latin typeface="Codec Pro Bold"/>
              </a:rPr>
              <a:t>Which supply chain</a:t>
            </a:r>
          </a:p>
          <a:p>
            <a:pPr algn="ctr">
              <a:lnSpc>
                <a:spcPts val="4596"/>
              </a:lnSpc>
              <a:spcBef>
                <a:spcPct val="0"/>
              </a:spcBef>
            </a:pPr>
            <a:r>
              <a:rPr lang="en-US" sz="3535">
                <a:solidFill>
                  <a:srgbClr val="FFFFFF"/>
                </a:solidFill>
                <a:latin typeface="Codec Pro Bold"/>
              </a:rPr>
              <a:t>metrics will be impacted by this move?</a:t>
            </a:r>
          </a:p>
        </p:txBody>
      </p:sp>
      <p:sp>
        <p:nvSpPr>
          <p:cNvPr name="TextBox 4" id="4"/>
          <p:cNvSpPr txBox="true"/>
          <p:nvPr/>
        </p:nvSpPr>
        <p:spPr>
          <a:xfrm rot="0">
            <a:off x="608681" y="3957112"/>
            <a:ext cx="8221939" cy="4423410"/>
          </a:xfrm>
          <a:prstGeom prst="rect">
            <a:avLst/>
          </a:prstGeom>
        </p:spPr>
        <p:txBody>
          <a:bodyPr anchor="t" rtlCol="false" tIns="0" lIns="0" bIns="0" rIns="0">
            <a:spAutoFit/>
          </a:bodyPr>
          <a:lstStyle/>
          <a:p>
            <a:pPr marL="582925" indent="-291463" lvl="1">
              <a:lnSpc>
                <a:spcPts val="3509"/>
              </a:lnSpc>
              <a:buFont typeface="Arial"/>
              <a:buChar char="•"/>
            </a:pPr>
            <a:r>
              <a:rPr lang="en-US" sz="2699">
                <a:solidFill>
                  <a:srgbClr val="000000"/>
                </a:solidFill>
                <a:latin typeface="Codec Pro Bold"/>
              </a:rPr>
              <a:t>Inventory turnover</a:t>
            </a:r>
            <a:r>
              <a:rPr lang="en-US" sz="2699">
                <a:solidFill>
                  <a:srgbClr val="000000"/>
                </a:solidFill>
                <a:latin typeface="Codec Pro"/>
              </a:rPr>
              <a:t> - With smaller stores, inventory levels would need to be lower and turnover faster to avoid out-of-stocks. This requires more frequent deliveries and coordination with suppliers.</a:t>
            </a:r>
          </a:p>
          <a:p>
            <a:pPr marL="582925" indent="-291463" lvl="1">
              <a:lnSpc>
                <a:spcPts val="3509"/>
              </a:lnSpc>
              <a:spcBef>
                <a:spcPct val="0"/>
              </a:spcBef>
              <a:buFont typeface="Arial"/>
              <a:buChar char="•"/>
            </a:pPr>
            <a:r>
              <a:rPr lang="en-US" sz="2699">
                <a:solidFill>
                  <a:srgbClr val="000000"/>
                </a:solidFill>
                <a:latin typeface="Codec Pro Bold"/>
              </a:rPr>
              <a:t>Distribution centre capacity</a:t>
            </a:r>
            <a:r>
              <a:rPr lang="en-US" sz="2699">
                <a:solidFill>
                  <a:srgbClr val="000000"/>
                </a:solidFill>
                <a:latin typeface="Codec Pro"/>
              </a:rPr>
              <a:t> - They would need more distribution centres located closer to urban areas to enable quick replenishment of the smaller stores. This could decrease overall distribution centre capacity utilisation.</a:t>
            </a:r>
          </a:p>
        </p:txBody>
      </p:sp>
      <p:sp>
        <p:nvSpPr>
          <p:cNvPr name="TextBox 5" id="5"/>
          <p:cNvSpPr txBox="true"/>
          <p:nvPr/>
        </p:nvSpPr>
        <p:spPr>
          <a:xfrm rot="0">
            <a:off x="9366760" y="3957112"/>
            <a:ext cx="8221939" cy="4861560"/>
          </a:xfrm>
          <a:prstGeom prst="rect">
            <a:avLst/>
          </a:prstGeom>
        </p:spPr>
        <p:txBody>
          <a:bodyPr anchor="t" rtlCol="false" tIns="0" lIns="0" bIns="0" rIns="0">
            <a:spAutoFit/>
          </a:bodyPr>
          <a:lstStyle/>
          <a:p>
            <a:pPr marL="582925" indent="-291463" lvl="1">
              <a:lnSpc>
                <a:spcPts val="3509"/>
              </a:lnSpc>
              <a:buFont typeface="Arial"/>
              <a:buChar char="•"/>
            </a:pPr>
            <a:r>
              <a:rPr lang="en-US" sz="2699">
                <a:solidFill>
                  <a:srgbClr val="000000"/>
                </a:solidFill>
                <a:latin typeface="Codec Pro Bold"/>
              </a:rPr>
              <a:t>Supplier lead time</a:t>
            </a:r>
            <a:r>
              <a:rPr lang="en-US" sz="2699">
                <a:solidFill>
                  <a:srgbClr val="000000"/>
                </a:solidFill>
                <a:latin typeface="Codec Pro"/>
              </a:rPr>
              <a:t> - For fast replenishment of perishables and frequent stock keeping units (SKUs), They would need to partner with suppliers who can provide shorter lead times. This requires suppliers to hold inventory closer to the urban stores.</a:t>
            </a:r>
          </a:p>
          <a:p>
            <a:pPr marL="582925" indent="-291463" lvl="1">
              <a:lnSpc>
                <a:spcPts val="3509"/>
              </a:lnSpc>
              <a:spcBef>
                <a:spcPct val="0"/>
              </a:spcBef>
              <a:buFont typeface="Arial"/>
              <a:buChar char="•"/>
            </a:pPr>
            <a:r>
              <a:rPr lang="en-US" sz="2699">
                <a:solidFill>
                  <a:srgbClr val="000000"/>
                </a:solidFill>
                <a:latin typeface="Codec Pro Bold"/>
              </a:rPr>
              <a:t>Order frequency</a:t>
            </a:r>
            <a:r>
              <a:rPr lang="en-US" sz="2699">
                <a:solidFill>
                  <a:srgbClr val="000000"/>
                </a:solidFill>
                <a:latin typeface="Codec Pro"/>
              </a:rPr>
              <a:t> - Urban stores would likely place orders for replenishment more frequently and in smaller quantities. This increases order volume and processing costs for them and their suppliers.</a:t>
            </a:r>
          </a:p>
        </p:txBody>
      </p:sp>
    </p:spTree>
  </p:cSld>
  <p:clrMapOvr>
    <a:masterClrMapping/>
  </p:clrMapOvr>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0"/>
            <a:ext cx="18288000" cy="2480444"/>
          </a:xfrm>
          <a:prstGeom prst="rect">
            <a:avLst/>
          </a:prstGeom>
          <a:solidFill>
            <a:srgbClr val="0A3FC7"/>
          </a:solidFill>
        </p:spPr>
      </p:sp>
      <p:sp>
        <p:nvSpPr>
          <p:cNvPr name="TextBox 3" id="3"/>
          <p:cNvSpPr txBox="true"/>
          <p:nvPr/>
        </p:nvSpPr>
        <p:spPr>
          <a:xfrm rot="0">
            <a:off x="-547408" y="595925"/>
            <a:ext cx="19382817" cy="1202870"/>
          </a:xfrm>
          <a:prstGeom prst="rect">
            <a:avLst/>
          </a:prstGeom>
        </p:spPr>
        <p:txBody>
          <a:bodyPr anchor="t" rtlCol="false" tIns="0" lIns="0" bIns="0" rIns="0">
            <a:spAutoFit/>
          </a:bodyPr>
          <a:lstStyle/>
          <a:p>
            <a:pPr algn="ctr">
              <a:lnSpc>
                <a:spcPts val="4596"/>
              </a:lnSpc>
            </a:pPr>
            <a:r>
              <a:rPr lang="en-US" sz="3535">
                <a:solidFill>
                  <a:srgbClr val="FFFFFF"/>
                </a:solidFill>
                <a:latin typeface="Codec Pro Bold"/>
              </a:rPr>
              <a:t>How will this</a:t>
            </a:r>
          </a:p>
          <a:p>
            <a:pPr algn="ctr">
              <a:lnSpc>
                <a:spcPts val="4596"/>
              </a:lnSpc>
              <a:spcBef>
                <a:spcPct val="0"/>
              </a:spcBef>
            </a:pPr>
            <a:r>
              <a:rPr lang="en-US" sz="3535">
                <a:solidFill>
                  <a:srgbClr val="FFFFFF"/>
                </a:solidFill>
                <a:latin typeface="Codec Pro Bold"/>
              </a:rPr>
              <a:t>move impact the various financial metrics? Why?</a:t>
            </a:r>
          </a:p>
        </p:txBody>
      </p:sp>
      <p:sp>
        <p:nvSpPr>
          <p:cNvPr name="TextBox 4" id="4"/>
          <p:cNvSpPr txBox="true"/>
          <p:nvPr/>
        </p:nvSpPr>
        <p:spPr>
          <a:xfrm rot="0">
            <a:off x="509326" y="3520440"/>
            <a:ext cx="17269348" cy="5737860"/>
          </a:xfrm>
          <a:prstGeom prst="rect">
            <a:avLst/>
          </a:prstGeom>
        </p:spPr>
        <p:txBody>
          <a:bodyPr anchor="t" rtlCol="false" tIns="0" lIns="0" bIns="0" rIns="0">
            <a:spAutoFit/>
          </a:bodyPr>
          <a:lstStyle/>
          <a:p>
            <a:pPr marL="582925" indent="-291463" lvl="1">
              <a:lnSpc>
                <a:spcPts val="3509"/>
              </a:lnSpc>
              <a:spcBef>
                <a:spcPct val="0"/>
              </a:spcBef>
              <a:buFont typeface="Arial"/>
              <a:buChar char="•"/>
            </a:pPr>
            <a:r>
              <a:rPr lang="en-US" sz="2699">
                <a:solidFill>
                  <a:srgbClr val="000000"/>
                </a:solidFill>
                <a:latin typeface="Codec Pro Bold"/>
              </a:rPr>
              <a:t>Revenue per square foot</a:t>
            </a:r>
            <a:r>
              <a:rPr lang="en-US" sz="2699">
                <a:solidFill>
                  <a:srgbClr val="000000"/>
                </a:solidFill>
                <a:latin typeface="Codec Pro"/>
              </a:rPr>
              <a:t> - Urban stores would have lower total revenues due to smaller size, but revenue per square foot would likely be higher due to higher sales densities in urban areas.</a:t>
            </a:r>
          </a:p>
          <a:p>
            <a:pPr marL="582925" indent="-291463" lvl="1">
              <a:lnSpc>
                <a:spcPts val="3509"/>
              </a:lnSpc>
              <a:spcBef>
                <a:spcPct val="0"/>
              </a:spcBef>
              <a:buFont typeface="Arial"/>
              <a:buChar char="•"/>
            </a:pPr>
            <a:r>
              <a:rPr lang="en-US" sz="2699">
                <a:solidFill>
                  <a:srgbClr val="000000"/>
                </a:solidFill>
                <a:latin typeface="Codec Pro Bold"/>
              </a:rPr>
              <a:t>Operating expenses</a:t>
            </a:r>
            <a:r>
              <a:rPr lang="en-US" sz="2699">
                <a:solidFill>
                  <a:srgbClr val="000000"/>
                </a:solidFill>
                <a:latin typeface="Codec Pro"/>
              </a:rPr>
              <a:t> - Urban real estate, distribution, and labor costs are higher which increases operating expenses as a percentage of sales.</a:t>
            </a:r>
          </a:p>
          <a:p>
            <a:pPr marL="582925" indent="-291463" lvl="1">
              <a:lnSpc>
                <a:spcPts val="3509"/>
              </a:lnSpc>
              <a:spcBef>
                <a:spcPct val="0"/>
              </a:spcBef>
              <a:buFont typeface="Arial"/>
              <a:buChar char="•"/>
            </a:pPr>
            <a:r>
              <a:rPr lang="en-US" sz="2699">
                <a:solidFill>
                  <a:srgbClr val="000000"/>
                </a:solidFill>
                <a:latin typeface="Codec Pro Bold"/>
              </a:rPr>
              <a:t>Net profit margin</a:t>
            </a:r>
            <a:r>
              <a:rPr lang="en-US" sz="2699">
                <a:solidFill>
                  <a:srgbClr val="000000"/>
                </a:solidFill>
                <a:latin typeface="Codec Pro"/>
              </a:rPr>
              <a:t> - The combination of lower revenues and higher expenses would likely reduce overall net profit margins for the smaller format stores.</a:t>
            </a:r>
          </a:p>
          <a:p>
            <a:pPr marL="582925" indent="-291463" lvl="1">
              <a:lnSpc>
                <a:spcPts val="3509"/>
              </a:lnSpc>
              <a:spcBef>
                <a:spcPct val="0"/>
              </a:spcBef>
              <a:buFont typeface="Arial"/>
              <a:buChar char="•"/>
            </a:pPr>
            <a:r>
              <a:rPr lang="en-US" sz="2699">
                <a:solidFill>
                  <a:srgbClr val="000000"/>
                </a:solidFill>
                <a:latin typeface="Codec Pro Bold"/>
              </a:rPr>
              <a:t>Return on assets</a:t>
            </a:r>
            <a:r>
              <a:rPr lang="en-US" sz="2699">
                <a:solidFill>
                  <a:srgbClr val="000000"/>
                </a:solidFill>
                <a:latin typeface="Codec Pro"/>
              </a:rPr>
              <a:t> - The huge asset base required for large suburban stores results in higher returns on assets for the smaller urban stores.</a:t>
            </a:r>
          </a:p>
          <a:p>
            <a:pPr marL="582925" indent="-291463" lvl="1">
              <a:lnSpc>
                <a:spcPts val="3509"/>
              </a:lnSpc>
              <a:spcBef>
                <a:spcPct val="0"/>
              </a:spcBef>
              <a:buFont typeface="Arial"/>
              <a:buChar char="•"/>
            </a:pPr>
            <a:r>
              <a:rPr lang="en-US" sz="2699">
                <a:solidFill>
                  <a:srgbClr val="000000"/>
                </a:solidFill>
                <a:latin typeface="Codec Pro Bold"/>
              </a:rPr>
              <a:t>Transportation costs</a:t>
            </a:r>
            <a:r>
              <a:rPr lang="en-US" sz="2699">
                <a:solidFill>
                  <a:srgbClr val="000000"/>
                </a:solidFill>
                <a:latin typeface="Codec Pro"/>
              </a:rPr>
              <a:t> - Delivery costs to urban stores are typically higher due to traffic, tolls, lack of dedicated delivery docks, etc. Walmart would need to account for higher transportation costs to supply its urban locations.</a:t>
            </a:r>
          </a:p>
          <a:p>
            <a:pPr marL="582925" indent="-291463" lvl="1">
              <a:lnSpc>
                <a:spcPts val="3509"/>
              </a:lnSpc>
              <a:spcBef>
                <a:spcPct val="0"/>
              </a:spcBef>
              <a:buFont typeface="Arial"/>
              <a:buChar char="•"/>
            </a:pPr>
            <a:r>
              <a:rPr lang="en-US" sz="2699">
                <a:solidFill>
                  <a:srgbClr val="000000"/>
                </a:solidFill>
                <a:latin typeface="Codec Pro Bold"/>
              </a:rPr>
              <a:t>Labor costs</a:t>
            </a:r>
            <a:r>
              <a:rPr lang="en-US" sz="2699">
                <a:solidFill>
                  <a:srgbClr val="000000"/>
                </a:solidFill>
                <a:latin typeface="Codec Pro"/>
              </a:rPr>
              <a:t> - Urban stores typically have higher labor costs due to higher wages. Walmart would need to account for this in their operating costs.</a:t>
            </a: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0A3FC7"/>
        </a:solidFill>
      </p:bgPr>
    </p:bg>
    <p:spTree>
      <p:nvGrpSpPr>
        <p:cNvPr id="1" name=""/>
        <p:cNvGrpSpPr/>
        <p:nvPr/>
      </p:nvGrpSpPr>
      <p:grpSpPr>
        <a:xfrm>
          <a:off x="0" y="0"/>
          <a:ext cx="0" cy="0"/>
          <a:chOff x="0" y="0"/>
          <a:chExt cx="0" cy="0"/>
        </a:xfrm>
      </p:grpSpPr>
      <p:grpSp>
        <p:nvGrpSpPr>
          <p:cNvPr name="Group 2" id="2"/>
          <p:cNvGrpSpPr/>
          <p:nvPr/>
        </p:nvGrpSpPr>
        <p:grpSpPr>
          <a:xfrm rot="0">
            <a:off x="2829744" y="3600450"/>
            <a:ext cx="12628512" cy="3086100"/>
            <a:chOff x="0" y="0"/>
            <a:chExt cx="3326028" cy="812800"/>
          </a:xfrm>
        </p:grpSpPr>
        <p:sp>
          <p:nvSpPr>
            <p:cNvPr name="Freeform 3" id="3"/>
            <p:cNvSpPr/>
            <p:nvPr/>
          </p:nvSpPr>
          <p:spPr>
            <a:xfrm flipH="false" flipV="false" rot="0">
              <a:off x="0" y="0"/>
              <a:ext cx="3326028" cy="812800"/>
            </a:xfrm>
            <a:custGeom>
              <a:avLst/>
              <a:gdLst/>
              <a:ahLst/>
              <a:cxnLst/>
              <a:rect r="r" b="b" t="t" l="l"/>
              <a:pathLst>
                <a:path h="812800" w="3326028">
                  <a:moveTo>
                    <a:pt x="0" y="0"/>
                  </a:moveTo>
                  <a:lnTo>
                    <a:pt x="3326028" y="0"/>
                  </a:lnTo>
                  <a:lnTo>
                    <a:pt x="3326028" y="812800"/>
                  </a:lnTo>
                  <a:lnTo>
                    <a:pt x="0" y="812800"/>
                  </a:lnTo>
                  <a:close/>
                </a:path>
              </a:pathLst>
            </a:custGeom>
            <a:solidFill>
              <a:srgbClr val="FDFDFD"/>
            </a:solidFill>
          </p:spPr>
        </p:sp>
        <p:sp>
          <p:nvSpPr>
            <p:cNvPr name="TextBox 4" id="4"/>
            <p:cNvSpPr txBox="true"/>
            <p:nvPr/>
          </p:nvSpPr>
          <p:spPr>
            <a:xfrm>
              <a:off x="0" y="-66675"/>
              <a:ext cx="3326028" cy="879475"/>
            </a:xfrm>
            <a:prstGeom prst="rect">
              <a:avLst/>
            </a:prstGeom>
          </p:spPr>
          <p:txBody>
            <a:bodyPr anchor="ctr" rtlCol="false" tIns="50800" lIns="50800" bIns="50800" rIns="50800"/>
            <a:lstStyle/>
            <a:p>
              <a:pPr algn="ctr">
                <a:lnSpc>
                  <a:spcPts val="3120"/>
                </a:lnSpc>
              </a:pPr>
            </a:p>
          </p:txBody>
        </p:sp>
      </p:grpSp>
      <p:sp>
        <p:nvSpPr>
          <p:cNvPr name="TextBox 5" id="5"/>
          <p:cNvSpPr txBox="true"/>
          <p:nvPr/>
        </p:nvSpPr>
        <p:spPr>
          <a:xfrm rot="0">
            <a:off x="2829744" y="4311011"/>
            <a:ext cx="12628512" cy="1493528"/>
          </a:xfrm>
          <a:prstGeom prst="rect">
            <a:avLst/>
          </a:prstGeom>
        </p:spPr>
        <p:txBody>
          <a:bodyPr anchor="t" rtlCol="false" tIns="0" lIns="0" bIns="0" rIns="0">
            <a:spAutoFit/>
          </a:bodyPr>
          <a:lstStyle/>
          <a:p>
            <a:pPr algn="ctr">
              <a:lnSpc>
                <a:spcPts val="12179"/>
              </a:lnSpc>
            </a:pPr>
            <a:r>
              <a:rPr lang="en-US" sz="8699">
                <a:solidFill>
                  <a:srgbClr val="000000"/>
                </a:solidFill>
                <a:latin typeface="Canva Sans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73092"/>
            <a:ext cx="18288000" cy="5177378"/>
          </a:xfrm>
          <a:prstGeom prst="rect">
            <a:avLst/>
          </a:prstGeom>
          <a:solidFill>
            <a:srgbClr val="0A3FC7"/>
          </a:solidFill>
        </p:spPr>
      </p:sp>
      <p:sp>
        <p:nvSpPr>
          <p:cNvPr name="TextBox 3" id="3"/>
          <p:cNvSpPr txBox="true"/>
          <p:nvPr/>
        </p:nvSpPr>
        <p:spPr>
          <a:xfrm rot="0">
            <a:off x="1028700" y="5813089"/>
            <a:ext cx="6024896" cy="528922"/>
          </a:xfrm>
          <a:prstGeom prst="rect">
            <a:avLst/>
          </a:prstGeom>
        </p:spPr>
        <p:txBody>
          <a:bodyPr anchor="t" rtlCol="false" tIns="0" lIns="0" bIns="0" rIns="0">
            <a:spAutoFit/>
          </a:bodyPr>
          <a:lstStyle/>
          <a:p>
            <a:pPr marL="604523" indent="-302261" lvl="1">
              <a:lnSpc>
                <a:spcPts val="3920"/>
              </a:lnSpc>
              <a:buFont typeface="Arial"/>
              <a:buChar char="•"/>
            </a:pPr>
            <a:r>
              <a:rPr lang="en-US" sz="2800" u="sng">
                <a:solidFill>
                  <a:srgbClr val="000000"/>
                </a:solidFill>
                <a:latin typeface="Codec Pro"/>
                <a:hlinkClick r:id="rId2" action="ppaction://hlinksldjump"/>
              </a:rPr>
              <a:t>Company Overview</a:t>
            </a:r>
          </a:p>
        </p:txBody>
      </p:sp>
      <p:sp>
        <p:nvSpPr>
          <p:cNvPr name="TextBox 4" id="4"/>
          <p:cNvSpPr txBox="true"/>
          <p:nvPr/>
        </p:nvSpPr>
        <p:spPr>
          <a:xfrm rot="0">
            <a:off x="1028700" y="6237236"/>
            <a:ext cx="6402406" cy="3500755"/>
          </a:xfrm>
          <a:prstGeom prst="rect">
            <a:avLst/>
          </a:prstGeom>
        </p:spPr>
        <p:txBody>
          <a:bodyPr anchor="t" rtlCol="false" tIns="0" lIns="0" bIns="0" rIns="0">
            <a:spAutoFit/>
          </a:bodyPr>
          <a:lstStyle/>
          <a:p>
            <a:pPr marL="604523" indent="-302261" lvl="1">
              <a:lnSpc>
                <a:spcPts val="3920"/>
              </a:lnSpc>
              <a:buFont typeface="Arial"/>
              <a:buChar char="•"/>
            </a:pPr>
            <a:r>
              <a:rPr lang="en-US" sz="2800" u="sng">
                <a:solidFill>
                  <a:srgbClr val="000000"/>
                </a:solidFill>
                <a:latin typeface="Codec Pro"/>
              </a:rPr>
              <a:t>Explain the product/service they offer</a:t>
            </a:r>
          </a:p>
          <a:p>
            <a:pPr marL="604523" indent="-302261" lvl="1">
              <a:lnSpc>
                <a:spcPts val="3920"/>
              </a:lnSpc>
              <a:buFont typeface="Arial"/>
              <a:buChar char="•"/>
            </a:pPr>
            <a:r>
              <a:rPr lang="en-US" sz="2800" u="sng">
                <a:solidFill>
                  <a:srgbClr val="000000"/>
                </a:solidFill>
                <a:latin typeface="Codec Pro"/>
              </a:rPr>
              <a:t>Major supply chain components.</a:t>
            </a:r>
          </a:p>
          <a:p>
            <a:pPr marL="604523" indent="-302261" lvl="1">
              <a:lnSpc>
                <a:spcPts val="3920"/>
              </a:lnSpc>
              <a:buFont typeface="Arial"/>
              <a:buChar char="•"/>
            </a:pPr>
            <a:r>
              <a:rPr lang="en-US" sz="2800" u="sng">
                <a:solidFill>
                  <a:srgbClr val="000000"/>
                </a:solidFill>
                <a:latin typeface="Codec Pro"/>
              </a:rPr>
              <a:t>Major supply chain performance drivers</a:t>
            </a:r>
          </a:p>
          <a:p>
            <a:pPr marL="604523" indent="-302261" lvl="1">
              <a:lnSpc>
                <a:spcPts val="3920"/>
              </a:lnSpc>
              <a:buFont typeface="Arial"/>
              <a:buChar char="•"/>
            </a:pPr>
            <a:r>
              <a:rPr lang="en-US" sz="2800" u="sng">
                <a:solidFill>
                  <a:srgbClr val="000000"/>
                </a:solidFill>
                <a:latin typeface="Codec Pro"/>
              </a:rPr>
              <a:t>Current supply chain related challenges faced by the firm</a:t>
            </a:r>
          </a:p>
        </p:txBody>
      </p:sp>
      <p:sp>
        <p:nvSpPr>
          <p:cNvPr name="TextBox 5" id="5"/>
          <p:cNvSpPr txBox="true"/>
          <p:nvPr/>
        </p:nvSpPr>
        <p:spPr>
          <a:xfrm rot="0">
            <a:off x="9861472" y="5813089"/>
            <a:ext cx="6024896" cy="3005455"/>
          </a:xfrm>
          <a:prstGeom prst="rect">
            <a:avLst/>
          </a:prstGeom>
        </p:spPr>
        <p:txBody>
          <a:bodyPr anchor="t" rtlCol="false" tIns="0" lIns="0" bIns="0" rIns="0">
            <a:spAutoFit/>
          </a:bodyPr>
          <a:lstStyle/>
          <a:p>
            <a:pPr marL="604523" indent="-302261" lvl="1">
              <a:lnSpc>
                <a:spcPts val="3920"/>
              </a:lnSpc>
              <a:buFont typeface="Arial"/>
              <a:buChar char="•"/>
            </a:pPr>
            <a:r>
              <a:rPr lang="en-US" sz="2800" u="sng">
                <a:solidFill>
                  <a:srgbClr val="000000"/>
                </a:solidFill>
                <a:latin typeface="Codec Pro"/>
              </a:rPr>
              <a:t>How the firm has addressed those supply chain challenges?</a:t>
            </a:r>
          </a:p>
          <a:p>
            <a:pPr marL="604523" indent="-302261" lvl="1">
              <a:lnSpc>
                <a:spcPts val="3920"/>
              </a:lnSpc>
              <a:buFont typeface="Arial"/>
              <a:buChar char="•"/>
            </a:pPr>
            <a:r>
              <a:rPr lang="en-US" sz="2800" u="sng">
                <a:solidFill>
                  <a:srgbClr val="000000"/>
                </a:solidFill>
                <a:latin typeface="Codec Pro"/>
              </a:rPr>
              <a:t> Addressed those supply chain challenges</a:t>
            </a:r>
          </a:p>
          <a:p>
            <a:pPr marL="604523" indent="-302261" lvl="1">
              <a:lnSpc>
                <a:spcPts val="3920"/>
              </a:lnSpc>
              <a:buFont typeface="Arial"/>
              <a:buChar char="•"/>
            </a:pPr>
            <a:r>
              <a:rPr lang="en-US" sz="2800" u="sng">
                <a:solidFill>
                  <a:srgbClr val="000000"/>
                </a:solidFill>
                <a:latin typeface="Codec Pro"/>
              </a:rPr>
              <a:t>Answer to all the respective questions, asked</a:t>
            </a:r>
          </a:p>
        </p:txBody>
      </p:sp>
      <p:sp>
        <p:nvSpPr>
          <p:cNvPr name="Freeform 6" id="6"/>
          <p:cNvSpPr/>
          <p:nvPr/>
        </p:nvSpPr>
        <p:spPr>
          <a:xfrm flipH="false" flipV="false" rot="0">
            <a:off x="15659490" y="198541"/>
            <a:ext cx="617869" cy="657348"/>
          </a:xfrm>
          <a:custGeom>
            <a:avLst/>
            <a:gdLst/>
            <a:ahLst/>
            <a:cxnLst/>
            <a:rect r="r" b="b" t="t" l="l"/>
            <a:pathLst>
              <a:path h="657348" w="617869">
                <a:moveTo>
                  <a:pt x="0" y="0"/>
                </a:moveTo>
                <a:lnTo>
                  <a:pt x="617869" y="0"/>
                </a:lnTo>
                <a:lnTo>
                  <a:pt x="617869" y="657348"/>
                </a:lnTo>
                <a:lnTo>
                  <a:pt x="0" y="657348"/>
                </a:lnTo>
                <a:lnTo>
                  <a:pt x="0" y="0"/>
                </a:lnTo>
                <a:close/>
              </a:path>
            </a:pathLst>
          </a:custGeom>
          <a:blipFill>
            <a:blip r:embed="rId3"/>
            <a:stretch>
              <a:fillRect l="0" t="0" r="0" b="0"/>
            </a:stretch>
          </a:blipFill>
        </p:spPr>
      </p:sp>
      <p:sp>
        <p:nvSpPr>
          <p:cNvPr name="TextBox 7" id="7"/>
          <p:cNvSpPr txBox="true"/>
          <p:nvPr/>
        </p:nvSpPr>
        <p:spPr>
          <a:xfrm rot="0">
            <a:off x="16433223" y="213666"/>
            <a:ext cx="2780474" cy="522323"/>
          </a:xfrm>
          <a:prstGeom prst="rect">
            <a:avLst/>
          </a:prstGeom>
        </p:spPr>
        <p:txBody>
          <a:bodyPr anchor="t" rtlCol="false" tIns="0" lIns="0" bIns="0" rIns="0">
            <a:spAutoFit/>
          </a:bodyPr>
          <a:lstStyle/>
          <a:p>
            <a:pPr>
              <a:lnSpc>
                <a:spcPts val="3920"/>
              </a:lnSpc>
              <a:spcBef>
                <a:spcPct val="0"/>
              </a:spcBef>
            </a:pPr>
            <a:r>
              <a:rPr lang="en-US" sz="2800">
                <a:solidFill>
                  <a:srgbClr val="FFFFFF"/>
                </a:solidFill>
                <a:latin typeface="Codec Pro Bold"/>
              </a:rPr>
              <a:t>Walmart</a:t>
            </a:r>
          </a:p>
        </p:txBody>
      </p:sp>
      <p:sp>
        <p:nvSpPr>
          <p:cNvPr name="TextBox 8" id="8"/>
          <p:cNvSpPr txBox="true"/>
          <p:nvPr/>
        </p:nvSpPr>
        <p:spPr>
          <a:xfrm rot="0">
            <a:off x="-464540" y="1582730"/>
            <a:ext cx="18288000" cy="1203313"/>
          </a:xfrm>
          <a:prstGeom prst="rect">
            <a:avLst/>
          </a:prstGeom>
        </p:spPr>
        <p:txBody>
          <a:bodyPr anchor="t" rtlCol="false" tIns="0" lIns="0" bIns="0" rIns="0">
            <a:spAutoFit/>
          </a:bodyPr>
          <a:lstStyle/>
          <a:p>
            <a:pPr algn="ctr">
              <a:lnSpc>
                <a:spcPts val="9800"/>
              </a:lnSpc>
            </a:pPr>
            <a:r>
              <a:rPr lang="en-US" sz="7000">
                <a:solidFill>
                  <a:srgbClr val="FFFFFF"/>
                </a:solidFill>
                <a:latin typeface="Canva Sans Bold"/>
              </a:rPr>
              <a:t>Key Elements in the Presentation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9258300"/>
            <a:ext cx="18288000" cy="1028700"/>
          </a:xfrm>
          <a:prstGeom prst="rect">
            <a:avLst/>
          </a:prstGeom>
          <a:solidFill>
            <a:srgbClr val="0A3FC7"/>
          </a:solidFill>
        </p:spPr>
      </p:sp>
      <p:sp>
        <p:nvSpPr>
          <p:cNvPr name="Freeform 3" id="3"/>
          <p:cNvSpPr/>
          <p:nvPr/>
        </p:nvSpPr>
        <p:spPr>
          <a:xfrm flipH="false" flipV="false" rot="0">
            <a:off x="145068" y="2255262"/>
            <a:ext cx="8994169" cy="5776476"/>
          </a:xfrm>
          <a:custGeom>
            <a:avLst/>
            <a:gdLst/>
            <a:ahLst/>
            <a:cxnLst/>
            <a:rect r="r" b="b" t="t" l="l"/>
            <a:pathLst>
              <a:path h="5776476" w="8994169">
                <a:moveTo>
                  <a:pt x="0" y="0"/>
                </a:moveTo>
                <a:lnTo>
                  <a:pt x="8994170" y="0"/>
                </a:lnTo>
                <a:lnTo>
                  <a:pt x="8994170" y="5776476"/>
                </a:lnTo>
                <a:lnTo>
                  <a:pt x="0" y="5776476"/>
                </a:lnTo>
                <a:lnTo>
                  <a:pt x="0" y="0"/>
                </a:lnTo>
                <a:close/>
              </a:path>
            </a:pathLst>
          </a:custGeom>
          <a:blipFill>
            <a:blip r:embed="rId2"/>
            <a:stretch>
              <a:fillRect l="-3353" t="-380" r="-1551" b="-380"/>
            </a:stretch>
          </a:blipFill>
        </p:spPr>
      </p:sp>
      <p:sp>
        <p:nvSpPr>
          <p:cNvPr name="TextBox 4" id="4"/>
          <p:cNvSpPr txBox="true"/>
          <p:nvPr/>
        </p:nvSpPr>
        <p:spPr>
          <a:xfrm rot="0">
            <a:off x="555127" y="933450"/>
            <a:ext cx="8174051" cy="1047750"/>
          </a:xfrm>
          <a:prstGeom prst="rect">
            <a:avLst/>
          </a:prstGeom>
        </p:spPr>
        <p:txBody>
          <a:bodyPr anchor="t" rtlCol="false" tIns="0" lIns="0" bIns="0" rIns="0">
            <a:spAutoFit/>
          </a:bodyPr>
          <a:lstStyle/>
          <a:p>
            <a:pPr>
              <a:lnSpc>
                <a:spcPts val="7560"/>
              </a:lnSpc>
            </a:pPr>
            <a:r>
              <a:rPr lang="en-US" sz="6300">
                <a:solidFill>
                  <a:srgbClr val="000000"/>
                </a:solidFill>
                <a:latin typeface="Codec Pro Bold"/>
              </a:rPr>
              <a:t>Company Overview</a:t>
            </a:r>
          </a:p>
        </p:txBody>
      </p:sp>
      <p:sp>
        <p:nvSpPr>
          <p:cNvPr name="TextBox 5" id="5"/>
          <p:cNvSpPr txBox="true"/>
          <p:nvPr/>
        </p:nvSpPr>
        <p:spPr>
          <a:xfrm rot="0">
            <a:off x="8926351" y="1098611"/>
            <a:ext cx="9626933" cy="10130912"/>
          </a:xfrm>
          <a:prstGeom prst="rect">
            <a:avLst/>
          </a:prstGeom>
        </p:spPr>
        <p:txBody>
          <a:bodyPr anchor="t" rtlCol="false" tIns="0" lIns="0" bIns="0" rIns="0">
            <a:spAutoFit/>
          </a:bodyPr>
          <a:lstStyle/>
          <a:p>
            <a:pPr marL="553461" indent="-276731" lvl="1">
              <a:lnSpc>
                <a:spcPts val="3588"/>
              </a:lnSpc>
              <a:buFont typeface="Arial"/>
              <a:buChar char="•"/>
            </a:pPr>
            <a:r>
              <a:rPr lang="en-US" sz="2563">
                <a:solidFill>
                  <a:srgbClr val="000000"/>
                </a:solidFill>
                <a:latin typeface="Codec Pro Bold"/>
              </a:rPr>
              <a:t>Walmart Inc. is an American multinational retail corporation that operates a chain of hypermarkets, discount department stores, and grocery stores, headquartered in Bentonville.</a:t>
            </a:r>
          </a:p>
          <a:p>
            <a:pPr>
              <a:lnSpc>
                <a:spcPts val="3588"/>
              </a:lnSpc>
            </a:pPr>
          </a:p>
          <a:p>
            <a:pPr>
              <a:lnSpc>
                <a:spcPts val="3588"/>
              </a:lnSpc>
            </a:pPr>
          </a:p>
          <a:p>
            <a:pPr marL="552155" indent="-276077" lvl="1">
              <a:lnSpc>
                <a:spcPts val="3580"/>
              </a:lnSpc>
              <a:buFont typeface="Arial"/>
              <a:buChar char="•"/>
            </a:pPr>
            <a:r>
              <a:rPr lang="en-US" sz="2557">
                <a:solidFill>
                  <a:srgbClr val="000000"/>
                </a:solidFill>
                <a:latin typeface="Codec Pro Bold"/>
              </a:rPr>
              <a:t>F</a:t>
            </a:r>
            <a:r>
              <a:rPr lang="en-US" sz="2557">
                <a:solidFill>
                  <a:srgbClr val="000000"/>
                </a:solidFill>
                <a:latin typeface="Codec Pro Bold"/>
              </a:rPr>
              <a:t>ounded by brothers Sam and James "Bud" Walton , in Arkansas in 1962. Current CEO is Carl Douglas McMillon since 2014.</a:t>
            </a:r>
          </a:p>
          <a:p>
            <a:pPr>
              <a:lnSpc>
                <a:spcPts val="3580"/>
              </a:lnSpc>
            </a:pPr>
          </a:p>
          <a:p>
            <a:pPr>
              <a:lnSpc>
                <a:spcPts val="3580"/>
              </a:lnSpc>
            </a:pPr>
          </a:p>
          <a:p>
            <a:pPr marL="555953" indent="-277977" lvl="1">
              <a:lnSpc>
                <a:spcPts val="3605"/>
              </a:lnSpc>
              <a:buFont typeface="Arial"/>
              <a:buChar char="•"/>
            </a:pPr>
            <a:r>
              <a:rPr lang="en-US" sz="2575">
                <a:solidFill>
                  <a:srgbClr val="000000"/>
                </a:solidFill>
                <a:latin typeface="Codec Pro Bold"/>
              </a:rPr>
              <a:t>As of 2023</a:t>
            </a:r>
            <a:r>
              <a:rPr lang="en-US" sz="2575">
                <a:solidFill>
                  <a:srgbClr val="000000"/>
                </a:solidFill>
                <a:latin typeface="Codec Pro Bold"/>
              </a:rPr>
              <a:t> its revenues rise 6.7% year over year, an increase of $38.5 billion.</a:t>
            </a:r>
          </a:p>
          <a:p>
            <a:pPr>
              <a:lnSpc>
                <a:spcPts val="3885"/>
              </a:lnSpc>
            </a:pPr>
          </a:p>
          <a:p>
            <a:pPr marL="555953" indent="-277977" lvl="1">
              <a:lnSpc>
                <a:spcPts val="3605"/>
              </a:lnSpc>
              <a:buFont typeface="Arial"/>
              <a:buChar char="•"/>
            </a:pPr>
            <a:r>
              <a:rPr lang="en-US" sz="2575">
                <a:solidFill>
                  <a:srgbClr val="000000"/>
                </a:solidFill>
                <a:latin typeface="Codec Pro Bold"/>
              </a:rPr>
              <a:t>As of Sept 21, 2023, generated profit &amp; market value are $611,289M and $11,680M respectively with a strength of 2100,000 employees (appx.).</a:t>
            </a:r>
          </a:p>
          <a:p>
            <a:pPr>
              <a:lnSpc>
                <a:spcPts val="4025"/>
              </a:lnSpc>
            </a:pPr>
          </a:p>
          <a:p>
            <a:pPr>
              <a:lnSpc>
                <a:spcPts val="4025"/>
              </a:lnSpc>
            </a:pPr>
          </a:p>
          <a:p>
            <a:pPr>
              <a:lnSpc>
                <a:spcPts val="4025"/>
              </a:lnSpc>
            </a:pPr>
          </a:p>
          <a:p>
            <a:pPr algn="l">
              <a:lnSpc>
                <a:spcPts val="7317"/>
              </a:lnSpc>
            </a:pPr>
          </a:p>
        </p:txBody>
      </p:sp>
      <p:sp>
        <p:nvSpPr>
          <p:cNvPr name="TextBox 6" id="6"/>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18288000" cy="2843463"/>
          </a:xfrm>
          <a:prstGeom prst="rect">
            <a:avLst/>
          </a:prstGeom>
          <a:solidFill>
            <a:srgbClr val="0A3FC7"/>
          </a:solidFill>
        </p:spPr>
      </p:sp>
      <p:sp>
        <p:nvSpPr>
          <p:cNvPr name="Freeform 3" id="3"/>
          <p:cNvSpPr/>
          <p:nvPr/>
        </p:nvSpPr>
        <p:spPr>
          <a:xfrm flipH="false" flipV="false" rot="0">
            <a:off x="15659490" y="198541"/>
            <a:ext cx="617869" cy="657348"/>
          </a:xfrm>
          <a:custGeom>
            <a:avLst/>
            <a:gdLst/>
            <a:ahLst/>
            <a:cxnLst/>
            <a:rect r="r" b="b" t="t" l="l"/>
            <a:pathLst>
              <a:path h="657348" w="617869">
                <a:moveTo>
                  <a:pt x="0" y="0"/>
                </a:moveTo>
                <a:lnTo>
                  <a:pt x="617869" y="0"/>
                </a:lnTo>
                <a:lnTo>
                  <a:pt x="617869" y="657348"/>
                </a:lnTo>
                <a:lnTo>
                  <a:pt x="0" y="657348"/>
                </a:lnTo>
                <a:lnTo>
                  <a:pt x="0" y="0"/>
                </a:lnTo>
                <a:close/>
              </a:path>
            </a:pathLst>
          </a:custGeom>
          <a:blipFill>
            <a:blip r:embed="rId2"/>
            <a:stretch>
              <a:fillRect l="0" t="0" r="0" b="0"/>
            </a:stretch>
          </a:blipFill>
        </p:spPr>
      </p:sp>
      <p:sp>
        <p:nvSpPr>
          <p:cNvPr name="TextBox 4" id="4"/>
          <p:cNvSpPr txBox="true"/>
          <p:nvPr/>
        </p:nvSpPr>
        <p:spPr>
          <a:xfrm rot="0">
            <a:off x="16433223" y="213666"/>
            <a:ext cx="2780474" cy="522323"/>
          </a:xfrm>
          <a:prstGeom prst="rect">
            <a:avLst/>
          </a:prstGeom>
        </p:spPr>
        <p:txBody>
          <a:bodyPr anchor="t" rtlCol="false" tIns="0" lIns="0" bIns="0" rIns="0">
            <a:spAutoFit/>
          </a:bodyPr>
          <a:lstStyle/>
          <a:p>
            <a:pPr>
              <a:lnSpc>
                <a:spcPts val="3920"/>
              </a:lnSpc>
              <a:spcBef>
                <a:spcPct val="0"/>
              </a:spcBef>
            </a:pPr>
            <a:r>
              <a:rPr lang="en-US" sz="2800">
                <a:solidFill>
                  <a:srgbClr val="FFFFFF"/>
                </a:solidFill>
                <a:latin typeface="Codec Pro Bold"/>
              </a:rPr>
              <a:t>Walmart</a:t>
            </a:r>
          </a:p>
        </p:txBody>
      </p:sp>
      <p:sp>
        <p:nvSpPr>
          <p:cNvPr name="TextBox 5" id="5"/>
          <p:cNvSpPr txBox="true"/>
          <p:nvPr/>
        </p:nvSpPr>
        <p:spPr>
          <a:xfrm rot="0">
            <a:off x="-256722" y="748637"/>
            <a:ext cx="17516022" cy="1203313"/>
          </a:xfrm>
          <a:prstGeom prst="rect">
            <a:avLst/>
          </a:prstGeom>
        </p:spPr>
        <p:txBody>
          <a:bodyPr anchor="t" rtlCol="false" tIns="0" lIns="0" bIns="0" rIns="0">
            <a:spAutoFit/>
          </a:bodyPr>
          <a:lstStyle/>
          <a:p>
            <a:pPr algn="ctr">
              <a:lnSpc>
                <a:spcPts val="9800"/>
              </a:lnSpc>
            </a:pPr>
            <a:r>
              <a:rPr lang="en-US" sz="7000">
                <a:solidFill>
                  <a:srgbClr val="FFFFFF"/>
                </a:solidFill>
                <a:latin typeface="Canva Sans Bold"/>
              </a:rPr>
              <a:t>Products /Service Walmart offers :</a:t>
            </a:r>
          </a:p>
        </p:txBody>
      </p:sp>
      <p:sp>
        <p:nvSpPr>
          <p:cNvPr name="TextBox 6" id="6"/>
          <p:cNvSpPr txBox="true"/>
          <p:nvPr/>
        </p:nvSpPr>
        <p:spPr>
          <a:xfrm rot="0">
            <a:off x="0" y="3384194"/>
            <a:ext cx="18288000" cy="900430"/>
          </a:xfrm>
          <a:prstGeom prst="rect">
            <a:avLst/>
          </a:prstGeom>
        </p:spPr>
        <p:txBody>
          <a:bodyPr anchor="t" rtlCol="false" tIns="0" lIns="0" bIns="0" rIns="0">
            <a:spAutoFit/>
          </a:bodyPr>
          <a:lstStyle/>
          <a:p>
            <a:pPr algn="just" marL="561336" indent="-280668" lvl="1">
              <a:lnSpc>
                <a:spcPts val="3379"/>
              </a:lnSpc>
              <a:buFont typeface="Arial"/>
              <a:buChar char="•"/>
            </a:pPr>
            <a:r>
              <a:rPr lang="en-US" sz="2599">
                <a:solidFill>
                  <a:srgbClr val="000000"/>
                </a:solidFill>
                <a:latin typeface="Codec Pro Bold"/>
              </a:rPr>
              <a:t>Walmart sells a diverse range of products, such as electronics, books, groceries, and jewelry, as well as offering photo lab services, including one-hour development for digital and film photographs.</a:t>
            </a:r>
          </a:p>
        </p:txBody>
      </p:sp>
      <p:sp>
        <p:nvSpPr>
          <p:cNvPr name="TextBox 7" id="7"/>
          <p:cNvSpPr txBox="true"/>
          <p:nvPr/>
        </p:nvSpPr>
        <p:spPr>
          <a:xfrm rot="0">
            <a:off x="0" y="4931228"/>
            <a:ext cx="18288000" cy="900430"/>
          </a:xfrm>
          <a:prstGeom prst="rect">
            <a:avLst/>
          </a:prstGeom>
        </p:spPr>
        <p:txBody>
          <a:bodyPr anchor="t" rtlCol="false" tIns="0" lIns="0" bIns="0" rIns="0">
            <a:spAutoFit/>
          </a:bodyPr>
          <a:lstStyle/>
          <a:p>
            <a:pPr marL="561339" indent="-280669" lvl="1">
              <a:lnSpc>
                <a:spcPts val="3379"/>
              </a:lnSpc>
              <a:buFont typeface="Arial"/>
              <a:buChar char="•"/>
            </a:pPr>
            <a:r>
              <a:rPr lang="en-US" sz="2599">
                <a:solidFill>
                  <a:srgbClr val="000000"/>
                </a:solidFill>
                <a:latin typeface="Codec Pro Bold"/>
              </a:rPr>
              <a:t>Walmart has a pricing strategy offering over 300 generic medications for $4, saving customers up to $3 billion. Walmart provides prescription drugs through in-store pick-up or mail order services for long-term medications.</a:t>
            </a:r>
          </a:p>
        </p:txBody>
      </p:sp>
      <p:sp>
        <p:nvSpPr>
          <p:cNvPr name="TextBox 8" id="8"/>
          <p:cNvSpPr txBox="true"/>
          <p:nvPr/>
        </p:nvSpPr>
        <p:spPr>
          <a:xfrm rot="0">
            <a:off x="0" y="6479358"/>
            <a:ext cx="18288000" cy="900430"/>
          </a:xfrm>
          <a:prstGeom prst="rect">
            <a:avLst/>
          </a:prstGeom>
        </p:spPr>
        <p:txBody>
          <a:bodyPr anchor="t" rtlCol="false" tIns="0" lIns="0" bIns="0" rIns="0">
            <a:spAutoFit/>
          </a:bodyPr>
          <a:lstStyle/>
          <a:p>
            <a:pPr algn="just" marL="561339" indent="-280669" lvl="1">
              <a:lnSpc>
                <a:spcPts val="3379"/>
              </a:lnSpc>
              <a:buFont typeface="Arial"/>
              <a:buChar char="•"/>
            </a:pPr>
            <a:r>
              <a:rPr lang="en-US" sz="2599">
                <a:solidFill>
                  <a:srgbClr val="000000"/>
                </a:solidFill>
                <a:latin typeface="Codec Pro Bold"/>
              </a:rPr>
              <a:t>Walmart provides affordable medications, financial services, and check cashing options to its customers. It also offers a store credit card without an annual fee, bill payments, money transfers, and gift cards.</a:t>
            </a:r>
          </a:p>
        </p:txBody>
      </p:sp>
      <p:sp>
        <p:nvSpPr>
          <p:cNvPr name="TextBox 9" id="9"/>
          <p:cNvSpPr txBox="true"/>
          <p:nvPr/>
        </p:nvSpPr>
        <p:spPr>
          <a:xfrm rot="0">
            <a:off x="0" y="8357870"/>
            <a:ext cx="18288000" cy="900430"/>
          </a:xfrm>
          <a:prstGeom prst="rect">
            <a:avLst/>
          </a:prstGeom>
        </p:spPr>
        <p:txBody>
          <a:bodyPr anchor="t" rtlCol="false" tIns="0" lIns="0" bIns="0" rIns="0">
            <a:spAutoFit/>
          </a:bodyPr>
          <a:lstStyle/>
          <a:p>
            <a:pPr marL="561339" indent="-280669" lvl="1">
              <a:lnSpc>
                <a:spcPts val="3379"/>
              </a:lnSpc>
              <a:buFont typeface="Arial"/>
              <a:buChar char="•"/>
            </a:pPr>
            <a:r>
              <a:rPr lang="en-US" sz="2599">
                <a:solidFill>
                  <a:srgbClr val="000000"/>
                </a:solidFill>
                <a:latin typeface="Codec Pro Bold"/>
              </a:rPr>
              <a:t>Walmart and T-Mobile have teamed up to offer the Walmart Family Talk Wireless service, providing a family plan with unlimited text and voice calls starting at $45 with no yearly contract.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18288000" cy="2513142"/>
          </a:xfrm>
          <a:prstGeom prst="rect">
            <a:avLst/>
          </a:prstGeom>
          <a:solidFill>
            <a:srgbClr val="0A3FC7"/>
          </a:solidFill>
        </p:spPr>
      </p:sp>
      <p:sp>
        <p:nvSpPr>
          <p:cNvPr name="Freeform 3" id="3"/>
          <p:cNvSpPr/>
          <p:nvPr/>
        </p:nvSpPr>
        <p:spPr>
          <a:xfrm flipH="false" flipV="false" rot="0">
            <a:off x="15659490" y="198541"/>
            <a:ext cx="617869" cy="657348"/>
          </a:xfrm>
          <a:custGeom>
            <a:avLst/>
            <a:gdLst/>
            <a:ahLst/>
            <a:cxnLst/>
            <a:rect r="r" b="b" t="t" l="l"/>
            <a:pathLst>
              <a:path h="657348" w="617869">
                <a:moveTo>
                  <a:pt x="0" y="0"/>
                </a:moveTo>
                <a:lnTo>
                  <a:pt x="617869" y="0"/>
                </a:lnTo>
                <a:lnTo>
                  <a:pt x="617869" y="657348"/>
                </a:lnTo>
                <a:lnTo>
                  <a:pt x="0" y="657348"/>
                </a:lnTo>
                <a:lnTo>
                  <a:pt x="0" y="0"/>
                </a:lnTo>
                <a:close/>
              </a:path>
            </a:pathLst>
          </a:custGeom>
          <a:blipFill>
            <a:blip r:embed="rId2"/>
            <a:stretch>
              <a:fillRect l="0" t="0" r="0" b="0"/>
            </a:stretch>
          </a:blipFill>
        </p:spPr>
      </p:sp>
      <p:sp>
        <p:nvSpPr>
          <p:cNvPr name="Freeform 4" id="4"/>
          <p:cNvSpPr/>
          <p:nvPr/>
        </p:nvSpPr>
        <p:spPr>
          <a:xfrm flipH="false" flipV="false" rot="0">
            <a:off x="0" y="2555205"/>
            <a:ext cx="5237254" cy="3597346"/>
          </a:xfrm>
          <a:custGeom>
            <a:avLst/>
            <a:gdLst/>
            <a:ahLst/>
            <a:cxnLst/>
            <a:rect r="r" b="b" t="t" l="l"/>
            <a:pathLst>
              <a:path h="3597346" w="5237254">
                <a:moveTo>
                  <a:pt x="0" y="0"/>
                </a:moveTo>
                <a:lnTo>
                  <a:pt x="5237254" y="0"/>
                </a:lnTo>
                <a:lnTo>
                  <a:pt x="5237254" y="3597346"/>
                </a:lnTo>
                <a:lnTo>
                  <a:pt x="0" y="3597346"/>
                </a:lnTo>
                <a:lnTo>
                  <a:pt x="0" y="0"/>
                </a:lnTo>
                <a:close/>
              </a:path>
            </a:pathLst>
          </a:custGeom>
          <a:blipFill>
            <a:blip r:embed="rId3"/>
            <a:stretch>
              <a:fillRect l="-544" t="0" r="-544" b="0"/>
            </a:stretch>
          </a:blipFill>
        </p:spPr>
      </p:sp>
      <p:sp>
        <p:nvSpPr>
          <p:cNvPr name="Freeform 5" id="5"/>
          <p:cNvSpPr/>
          <p:nvPr/>
        </p:nvSpPr>
        <p:spPr>
          <a:xfrm flipH="false" flipV="false" rot="0">
            <a:off x="5500180" y="2513142"/>
            <a:ext cx="5774773" cy="3639410"/>
          </a:xfrm>
          <a:custGeom>
            <a:avLst/>
            <a:gdLst/>
            <a:ahLst/>
            <a:cxnLst/>
            <a:rect r="r" b="b" t="t" l="l"/>
            <a:pathLst>
              <a:path h="3639410" w="5774773">
                <a:moveTo>
                  <a:pt x="0" y="0"/>
                </a:moveTo>
                <a:lnTo>
                  <a:pt x="5774773" y="0"/>
                </a:lnTo>
                <a:lnTo>
                  <a:pt x="5774773" y="3639409"/>
                </a:lnTo>
                <a:lnTo>
                  <a:pt x="0" y="3639409"/>
                </a:lnTo>
                <a:lnTo>
                  <a:pt x="0" y="0"/>
                </a:lnTo>
                <a:close/>
              </a:path>
            </a:pathLst>
          </a:custGeom>
          <a:blipFill>
            <a:blip r:embed="rId4"/>
            <a:stretch>
              <a:fillRect l="0" t="0" r="-763" b="-11684"/>
            </a:stretch>
          </a:blipFill>
        </p:spPr>
      </p:sp>
      <p:sp>
        <p:nvSpPr>
          <p:cNvPr name="Freeform 6" id="6"/>
          <p:cNvSpPr/>
          <p:nvPr/>
        </p:nvSpPr>
        <p:spPr>
          <a:xfrm flipH="false" flipV="false" rot="0">
            <a:off x="11429133" y="2555205"/>
            <a:ext cx="7784563" cy="7731795"/>
          </a:xfrm>
          <a:custGeom>
            <a:avLst/>
            <a:gdLst/>
            <a:ahLst/>
            <a:cxnLst/>
            <a:rect r="r" b="b" t="t" l="l"/>
            <a:pathLst>
              <a:path h="7731795" w="7784563">
                <a:moveTo>
                  <a:pt x="0" y="0"/>
                </a:moveTo>
                <a:lnTo>
                  <a:pt x="7784563" y="0"/>
                </a:lnTo>
                <a:lnTo>
                  <a:pt x="7784563" y="7731795"/>
                </a:lnTo>
                <a:lnTo>
                  <a:pt x="0" y="7731795"/>
                </a:lnTo>
                <a:lnTo>
                  <a:pt x="0" y="0"/>
                </a:lnTo>
                <a:close/>
              </a:path>
            </a:pathLst>
          </a:custGeom>
          <a:blipFill>
            <a:blip r:embed="rId5"/>
            <a:stretch>
              <a:fillRect l="0" t="-603" r="-6201" b="-2053"/>
            </a:stretch>
          </a:blipFill>
        </p:spPr>
      </p:sp>
      <p:sp>
        <p:nvSpPr>
          <p:cNvPr name="Freeform 7" id="7"/>
          <p:cNvSpPr/>
          <p:nvPr/>
        </p:nvSpPr>
        <p:spPr>
          <a:xfrm flipH="false" flipV="false" rot="0">
            <a:off x="62624" y="6190651"/>
            <a:ext cx="11364729" cy="3977118"/>
          </a:xfrm>
          <a:custGeom>
            <a:avLst/>
            <a:gdLst/>
            <a:ahLst/>
            <a:cxnLst/>
            <a:rect r="r" b="b" t="t" l="l"/>
            <a:pathLst>
              <a:path h="3977118" w="11364729">
                <a:moveTo>
                  <a:pt x="0" y="0"/>
                </a:moveTo>
                <a:lnTo>
                  <a:pt x="11364729" y="0"/>
                </a:lnTo>
                <a:lnTo>
                  <a:pt x="11364729" y="3977118"/>
                </a:lnTo>
                <a:lnTo>
                  <a:pt x="0" y="3977118"/>
                </a:lnTo>
                <a:lnTo>
                  <a:pt x="0" y="0"/>
                </a:lnTo>
                <a:close/>
              </a:path>
            </a:pathLst>
          </a:custGeom>
          <a:blipFill>
            <a:blip r:embed="rId6"/>
            <a:stretch>
              <a:fillRect l="0" t="-2126" r="-494" b="-66143"/>
            </a:stretch>
          </a:blipFill>
        </p:spPr>
      </p:sp>
      <p:sp>
        <p:nvSpPr>
          <p:cNvPr name="TextBox 8" id="8"/>
          <p:cNvSpPr txBox="true"/>
          <p:nvPr/>
        </p:nvSpPr>
        <p:spPr>
          <a:xfrm rot="0">
            <a:off x="16277359" y="190260"/>
            <a:ext cx="2936337" cy="545730"/>
          </a:xfrm>
          <a:prstGeom prst="rect">
            <a:avLst/>
          </a:prstGeom>
        </p:spPr>
        <p:txBody>
          <a:bodyPr anchor="t" rtlCol="false" tIns="0" lIns="0" bIns="0" rIns="0">
            <a:spAutoFit/>
          </a:bodyPr>
          <a:lstStyle/>
          <a:p>
            <a:pPr>
              <a:lnSpc>
                <a:spcPts val="4140"/>
              </a:lnSpc>
              <a:spcBef>
                <a:spcPct val="0"/>
              </a:spcBef>
            </a:pPr>
            <a:r>
              <a:rPr lang="en-US" sz="2957">
                <a:solidFill>
                  <a:srgbClr val="FFFFFF"/>
                </a:solidFill>
                <a:latin typeface="Codec Pro Bold"/>
              </a:rPr>
              <a:t>Walmart</a:t>
            </a:r>
          </a:p>
        </p:txBody>
      </p:sp>
      <p:sp>
        <p:nvSpPr>
          <p:cNvPr name="TextBox 9" id="9"/>
          <p:cNvSpPr txBox="true"/>
          <p:nvPr/>
        </p:nvSpPr>
        <p:spPr>
          <a:xfrm rot="0">
            <a:off x="-256722" y="748637"/>
            <a:ext cx="17516022" cy="1203313"/>
          </a:xfrm>
          <a:prstGeom prst="rect">
            <a:avLst/>
          </a:prstGeom>
        </p:spPr>
        <p:txBody>
          <a:bodyPr anchor="t" rtlCol="false" tIns="0" lIns="0" bIns="0" rIns="0">
            <a:spAutoFit/>
          </a:bodyPr>
          <a:lstStyle/>
          <a:p>
            <a:pPr algn="ctr">
              <a:lnSpc>
                <a:spcPts val="9800"/>
              </a:lnSpc>
            </a:pPr>
            <a:r>
              <a:rPr lang="en-US" sz="7000">
                <a:solidFill>
                  <a:srgbClr val="FFFFFF"/>
                </a:solidFill>
                <a:latin typeface="Canva Sans Bold"/>
              </a:rPr>
              <a:t>Products /Service Walmart offers :</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0A3FC7"/>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794905" y="2151522"/>
          <a:ext cx="16672214" cy="7448550"/>
        </p:xfrm>
        <a:graphic>
          <a:graphicData uri="http://schemas.openxmlformats.org/drawingml/2006/table">
            <a:tbl>
              <a:tblPr/>
              <a:tblGrid>
                <a:gridCol w="4404539"/>
                <a:gridCol w="3671378"/>
                <a:gridCol w="4018759"/>
                <a:gridCol w="4577538"/>
              </a:tblGrid>
              <a:tr h="2046200">
                <a:tc>
                  <a:txBody>
                    <a:bodyPr anchor="t" rtlCol="false"/>
                    <a:lstStyle/>
                    <a:p>
                      <a:pPr algn="ctr">
                        <a:lnSpc>
                          <a:spcPts val="3920"/>
                        </a:lnSpc>
                        <a:defRPr/>
                      </a:pPr>
                      <a:r>
                        <a:rPr lang="en-US" sz="2800">
                          <a:solidFill>
                            <a:srgbClr val="000000"/>
                          </a:solidFill>
                          <a:latin typeface="Codec Pro Bold"/>
                        </a:rPr>
                        <a:t>Supplier Management and Procurement</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CBB30"/>
                    </a:solidFill>
                  </a:tcPr>
                </a:tc>
                <a:tc>
                  <a:txBody>
                    <a:bodyPr anchor="t" rtlCol="false"/>
                    <a:lstStyle/>
                    <a:p>
                      <a:pPr algn="ctr">
                        <a:lnSpc>
                          <a:spcPts val="3920"/>
                        </a:lnSpc>
                        <a:defRPr/>
                      </a:pPr>
                      <a:r>
                        <a:rPr lang="en-US" sz="2800">
                          <a:solidFill>
                            <a:srgbClr val="000000"/>
                          </a:solidFill>
                          <a:latin typeface="Codec Pro Bold"/>
                        </a:rPr>
                        <a:t>Distribution and Logistics</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CBB30"/>
                    </a:solidFill>
                  </a:tcPr>
                </a:tc>
                <a:tc>
                  <a:txBody>
                    <a:bodyPr anchor="t" rtlCol="false"/>
                    <a:lstStyle/>
                    <a:p>
                      <a:pPr algn="ctr">
                        <a:lnSpc>
                          <a:spcPts val="3920"/>
                        </a:lnSpc>
                        <a:defRPr/>
                      </a:pPr>
                      <a:r>
                        <a:rPr lang="en-US" sz="2800">
                          <a:solidFill>
                            <a:srgbClr val="000000"/>
                          </a:solidFill>
                          <a:latin typeface="Codec Pro Bold"/>
                        </a:rPr>
                        <a:t>Inventory Management</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CBB30"/>
                    </a:solidFill>
                  </a:tcPr>
                </a:tc>
                <a:tc>
                  <a:txBody>
                    <a:bodyPr anchor="t" rtlCol="false"/>
                    <a:lstStyle/>
                    <a:p>
                      <a:pPr algn="ctr">
                        <a:lnSpc>
                          <a:spcPts val="3780"/>
                        </a:lnSpc>
                        <a:defRPr/>
                      </a:pPr>
                      <a:r>
                        <a:rPr lang="en-US" sz="2700">
                          <a:solidFill>
                            <a:srgbClr val="000000"/>
                          </a:solidFill>
                          <a:latin typeface="Codec Pro Bold"/>
                        </a:rPr>
                        <a:t>Information Systems, Quality Control, and Customer Service</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CBB30"/>
                    </a:solidFill>
                  </a:tcPr>
                </a:tc>
              </a:tr>
              <a:tr h="5402350">
                <a:tc>
                  <a:txBody>
                    <a:bodyPr anchor="t" rtlCol="false"/>
                    <a:lstStyle/>
                    <a:p>
                      <a:pPr algn="l" marL="496571" indent="-248285" lvl="1">
                        <a:lnSpc>
                          <a:spcPts val="3220"/>
                        </a:lnSpc>
                        <a:buFont typeface="Arial"/>
                        <a:buChar char="•"/>
                        <a:defRPr/>
                      </a:pPr>
                      <a:r>
                        <a:rPr lang="en-US" sz="2300">
                          <a:solidFill>
                            <a:srgbClr val="000000"/>
                          </a:solidFill>
                          <a:latin typeface="Codec Pro"/>
                        </a:rPr>
                        <a:t>Walmart maintains a diverse network of carefully chosen suppliers, employing efficient procurement practices like bulk purchasing and just-in-time inventory management to minimize costs and ensure a steady supply of products</a:t>
                      </a:r>
                      <a:r>
                        <a:rPr lang="en-US" sz="2300">
                          <a:solidFill>
                            <a:srgbClr val="000000"/>
                          </a:solidFill>
                          <a:latin typeface="Codec Pro Bold"/>
                        </a:rPr>
                        <a:t>.</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FFFFF"/>
                    </a:solidFill>
                  </a:tcPr>
                </a:tc>
                <a:tc>
                  <a:txBody>
                    <a:bodyPr anchor="t" rtlCol="false"/>
                    <a:lstStyle/>
                    <a:p>
                      <a:pPr algn="l" marL="496571" indent="-248285" lvl="1">
                        <a:lnSpc>
                          <a:spcPts val="3220"/>
                        </a:lnSpc>
                        <a:buFont typeface="Arial"/>
                        <a:buChar char="•"/>
                        <a:defRPr/>
                      </a:pPr>
                      <a:r>
                        <a:rPr lang="en-US" sz="2300">
                          <a:solidFill>
                            <a:srgbClr val="000000"/>
                          </a:solidFill>
                          <a:latin typeface="Codec Pro"/>
                        </a:rPr>
                        <a:t>Walmart's extensive distribution network, which includes cross-docking, allows for efficient movement of products from suppliers to stores, reducing warehousing needs.</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FFFFF"/>
                    </a:solidFill>
                  </a:tcPr>
                </a:tc>
                <a:tc>
                  <a:txBody>
                    <a:bodyPr anchor="t" rtlCol="false"/>
                    <a:lstStyle/>
                    <a:p>
                      <a:pPr algn="l" marL="496571" indent="-248285" lvl="1">
                        <a:lnSpc>
                          <a:spcPts val="3220"/>
                        </a:lnSpc>
                        <a:buFont typeface="Arial"/>
                        <a:buChar char="•"/>
                        <a:defRPr/>
                      </a:pPr>
                      <a:r>
                        <a:rPr lang="en-US" sz="2300">
                          <a:solidFill>
                            <a:srgbClr val="000000"/>
                          </a:solidFill>
                          <a:latin typeface="Codec Pro"/>
                        </a:rPr>
                        <a:t> Walmart pioneers advanced inventory management techniques using technology and data analytics to maintain low inventory levels while ensuring product availability, reducing holding costs, and increasing turnover.</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FFFFF"/>
                    </a:solidFill>
                  </a:tcPr>
                </a:tc>
                <a:tc>
                  <a:txBody>
                    <a:bodyPr anchor="t" rtlCol="false"/>
                    <a:lstStyle/>
                    <a:p>
                      <a:pPr algn="l" marL="496571" indent="-248285" lvl="1">
                        <a:lnSpc>
                          <a:spcPts val="3220"/>
                        </a:lnSpc>
                        <a:buFont typeface="Arial"/>
                        <a:buChar char="•"/>
                        <a:defRPr/>
                      </a:pPr>
                      <a:r>
                        <a:rPr lang="en-US" sz="2300">
                          <a:solidFill>
                            <a:srgbClr val="000000"/>
                          </a:solidFill>
                          <a:latin typeface="Codec Pro"/>
                        </a:rPr>
                        <a:t>Walmart heavily invests in information systems and technology, including the renowned Retail Link system for real-time data sharing with suppliers. The company places a strong emphasis on product quality and safety, along with providing high-quality customer service.</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FFFFF"/>
                    </a:solidFill>
                  </a:tcPr>
                </a:tc>
              </a:tr>
            </a:tbl>
          </a:graphicData>
        </a:graphic>
      </p:graphicFrame>
      <p:sp>
        <p:nvSpPr>
          <p:cNvPr name="TextBox 3" id="3"/>
          <p:cNvSpPr txBox="true"/>
          <p:nvPr/>
        </p:nvSpPr>
        <p:spPr>
          <a:xfrm rot="0">
            <a:off x="1427262" y="537527"/>
            <a:ext cx="15433477"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Major Components of Supply Chain for Walmart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8551397" cy="10287000"/>
          </a:xfrm>
          <a:prstGeom prst="rect">
            <a:avLst/>
          </a:prstGeom>
          <a:solidFill>
            <a:srgbClr val="0A3FC7"/>
          </a:solidFill>
        </p:spPr>
      </p:sp>
      <p:sp>
        <p:nvSpPr>
          <p:cNvPr name="Freeform 3" id="3"/>
          <p:cNvSpPr/>
          <p:nvPr/>
        </p:nvSpPr>
        <p:spPr>
          <a:xfrm flipH="false" flipV="false" rot="0">
            <a:off x="8682344" y="179993"/>
            <a:ext cx="9605656" cy="9823684"/>
          </a:xfrm>
          <a:custGeom>
            <a:avLst/>
            <a:gdLst/>
            <a:ahLst/>
            <a:cxnLst/>
            <a:rect r="r" b="b" t="t" l="l"/>
            <a:pathLst>
              <a:path h="9823684" w="9605656">
                <a:moveTo>
                  <a:pt x="0" y="0"/>
                </a:moveTo>
                <a:lnTo>
                  <a:pt x="9605656" y="0"/>
                </a:lnTo>
                <a:lnTo>
                  <a:pt x="9605656" y="9823684"/>
                </a:lnTo>
                <a:lnTo>
                  <a:pt x="0" y="9823684"/>
                </a:lnTo>
                <a:lnTo>
                  <a:pt x="0" y="0"/>
                </a:lnTo>
                <a:close/>
              </a:path>
            </a:pathLst>
          </a:custGeom>
          <a:blipFill>
            <a:blip r:embed="rId2"/>
            <a:stretch>
              <a:fillRect l="-1362" t="0" r="-1362" b="-2986"/>
            </a:stretch>
          </a:blipFill>
        </p:spPr>
      </p:sp>
      <p:sp>
        <p:nvSpPr>
          <p:cNvPr name="TextBox 4" id="4"/>
          <p:cNvSpPr txBox="true"/>
          <p:nvPr/>
        </p:nvSpPr>
        <p:spPr>
          <a:xfrm rot="0">
            <a:off x="408973" y="2929660"/>
            <a:ext cx="8273371" cy="4219575"/>
          </a:xfrm>
          <a:prstGeom prst="rect">
            <a:avLst/>
          </a:prstGeom>
        </p:spPr>
        <p:txBody>
          <a:bodyPr anchor="t" rtlCol="false" tIns="0" lIns="0" bIns="0" rIns="0">
            <a:spAutoFit/>
          </a:bodyPr>
          <a:lstStyle/>
          <a:p>
            <a:pPr>
              <a:lnSpc>
                <a:spcPts val="8129"/>
              </a:lnSpc>
            </a:pPr>
            <a:r>
              <a:rPr lang="en-US" sz="6774">
                <a:solidFill>
                  <a:srgbClr val="FFFFFF"/>
                </a:solidFill>
                <a:latin typeface="Codec Pro Bold"/>
              </a:rPr>
              <a:t>SUPPLY-CHAIN FRAMEWORK FOR STRUCTURING DRIVERS</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0A3FC7"/>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478595" y="1277686"/>
          <a:ext cx="17233438" cy="8712867"/>
        </p:xfrm>
        <a:graphic>
          <a:graphicData uri="http://schemas.openxmlformats.org/drawingml/2006/table">
            <a:tbl>
              <a:tblPr/>
              <a:tblGrid>
                <a:gridCol w="3632776"/>
                <a:gridCol w="3520977"/>
                <a:gridCol w="3731606"/>
                <a:gridCol w="3374567"/>
                <a:gridCol w="2973512"/>
              </a:tblGrid>
              <a:tr h="2109435">
                <a:tc>
                  <a:txBody>
                    <a:bodyPr anchor="t" rtlCol="false"/>
                    <a:lstStyle/>
                    <a:p>
                      <a:pPr algn="ctr">
                        <a:lnSpc>
                          <a:spcPts val="3640"/>
                        </a:lnSpc>
                        <a:defRPr/>
                      </a:pPr>
                      <a:r>
                        <a:rPr lang="en-US" sz="2600">
                          <a:solidFill>
                            <a:srgbClr val="000000"/>
                          </a:solidFill>
                          <a:latin typeface="Codec Pro Bold"/>
                        </a:rPr>
                        <a:t>Cost Efficiency</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CBB30"/>
                    </a:solidFill>
                  </a:tcPr>
                </a:tc>
                <a:tc>
                  <a:txBody>
                    <a:bodyPr anchor="t" rtlCol="false"/>
                    <a:lstStyle/>
                    <a:p>
                      <a:pPr algn="ctr">
                        <a:lnSpc>
                          <a:spcPts val="3640"/>
                        </a:lnSpc>
                        <a:defRPr/>
                      </a:pPr>
                      <a:r>
                        <a:rPr lang="en-US" sz="2600">
                          <a:solidFill>
                            <a:srgbClr val="000000"/>
                          </a:solidFill>
                          <a:latin typeface="Codec Pro Bold"/>
                        </a:rPr>
                        <a:t>Inventory Turnover</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CBB30"/>
                    </a:solidFill>
                  </a:tcPr>
                </a:tc>
                <a:tc>
                  <a:txBody>
                    <a:bodyPr anchor="t" rtlCol="false"/>
                    <a:lstStyle/>
                    <a:p>
                      <a:pPr algn="ctr">
                        <a:lnSpc>
                          <a:spcPts val="3640"/>
                        </a:lnSpc>
                        <a:defRPr/>
                      </a:pPr>
                      <a:r>
                        <a:rPr lang="en-US" sz="2600">
                          <a:solidFill>
                            <a:srgbClr val="000000"/>
                          </a:solidFill>
                          <a:latin typeface="Codec Pro Bold"/>
                        </a:rPr>
                        <a:t>Information Systems and Data Sharing</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CBB30"/>
                    </a:solidFill>
                  </a:tcPr>
                </a:tc>
                <a:tc>
                  <a:txBody>
                    <a:bodyPr anchor="t" rtlCol="false"/>
                    <a:lstStyle/>
                    <a:p>
                      <a:pPr algn="ctr">
                        <a:lnSpc>
                          <a:spcPts val="3640"/>
                        </a:lnSpc>
                        <a:defRPr/>
                      </a:pPr>
                      <a:r>
                        <a:rPr lang="en-US" sz="2600">
                          <a:solidFill>
                            <a:srgbClr val="000000"/>
                          </a:solidFill>
                          <a:latin typeface="Codec Pro Bold"/>
                        </a:rPr>
                        <a:t>Transportation</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CBB30"/>
                    </a:solidFill>
                  </a:tcPr>
                </a:tc>
                <a:tc>
                  <a:txBody>
                    <a:bodyPr anchor="t" rtlCol="false"/>
                    <a:lstStyle/>
                    <a:p>
                      <a:pPr algn="ctr">
                        <a:lnSpc>
                          <a:spcPts val="3640"/>
                        </a:lnSpc>
                        <a:defRPr/>
                      </a:pPr>
                      <a:r>
                        <a:rPr lang="en-US" sz="2600">
                          <a:solidFill>
                            <a:srgbClr val="000000"/>
                          </a:solidFill>
                          <a:latin typeface="Codec Pro Bold"/>
                        </a:rPr>
                        <a:t>Sourcing and Procurement</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CBB30"/>
                    </a:solidFill>
                  </a:tcPr>
                </a:tc>
              </a:tr>
              <a:tr h="6603432">
                <a:tc>
                  <a:txBody>
                    <a:bodyPr anchor="t" rtlCol="false"/>
                    <a:lstStyle/>
                    <a:p>
                      <a:pPr algn="l" marL="474981" indent="-237491" lvl="1">
                        <a:lnSpc>
                          <a:spcPts val="3080"/>
                        </a:lnSpc>
                        <a:buFont typeface="Arial"/>
                        <a:buChar char="•"/>
                        <a:defRPr/>
                      </a:pPr>
                      <a:r>
                        <a:rPr lang="en-US" sz="2200">
                          <a:solidFill>
                            <a:srgbClr val="000000"/>
                          </a:solidFill>
                          <a:latin typeface="Codec Pro Bold"/>
                        </a:rPr>
                        <a:t>Cost efficiency is at the forefront of Walmart's supply chain strategy. The company's emphasis on cost reduction through procurement, efficient distribution, and inventory management enables it to offer competitive prices to customers.</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FFFFF"/>
                    </a:solidFill>
                  </a:tcPr>
                </a:tc>
                <a:tc>
                  <a:txBody>
                    <a:bodyPr anchor="t" rtlCol="false"/>
                    <a:lstStyle/>
                    <a:p>
                      <a:pPr algn="l" marL="474981" indent="-237491" lvl="1">
                        <a:lnSpc>
                          <a:spcPts val="3080"/>
                        </a:lnSpc>
                        <a:buFont typeface="Arial"/>
                        <a:buChar char="•"/>
                        <a:defRPr/>
                      </a:pPr>
                      <a:r>
                        <a:rPr lang="en-US" sz="2200">
                          <a:solidFill>
                            <a:srgbClr val="000000"/>
                          </a:solidFill>
                          <a:latin typeface="Codec Pro Bold"/>
                        </a:rPr>
                        <a:t>Walmart's supply chain prowess lies in its ability to maintain low inventory levels while ensuring product availability, resulting in high inventory turnover. This approach reduces holding costs and optimizes capital efficiency</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FFFFF"/>
                    </a:solidFill>
                  </a:tcPr>
                </a:tc>
                <a:tc>
                  <a:txBody>
                    <a:bodyPr anchor="t" rtlCol="false"/>
                    <a:lstStyle/>
                    <a:p>
                      <a:pPr algn="l" marL="474981" indent="-237491" lvl="1">
                        <a:lnSpc>
                          <a:spcPts val="3080"/>
                        </a:lnSpc>
                        <a:buFont typeface="Arial"/>
                        <a:buChar char="•"/>
                        <a:defRPr/>
                      </a:pPr>
                      <a:r>
                        <a:rPr lang="en-US" sz="2200">
                          <a:solidFill>
                            <a:srgbClr val="000000"/>
                          </a:solidFill>
                          <a:latin typeface="Codec Pro Bold"/>
                        </a:rPr>
                        <a:t>Walmart heavily invests in information systems and technology, notably the Retail Link system, which enables real-time data sharing with suppliers. This enhances demand planning and allows suppliers to adjust production and shipping schedules accurately.</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FFFFF"/>
                    </a:solidFill>
                  </a:tcPr>
                </a:tc>
                <a:tc>
                  <a:txBody>
                    <a:bodyPr anchor="t" rtlCol="false"/>
                    <a:lstStyle/>
                    <a:p>
                      <a:pPr algn="l" marL="474981" indent="-237491" lvl="1">
                        <a:lnSpc>
                          <a:spcPts val="3080"/>
                        </a:lnSpc>
                        <a:buFont typeface="Arial"/>
                        <a:buChar char="•"/>
                        <a:defRPr/>
                      </a:pPr>
                      <a:r>
                        <a:rPr lang="en-US" sz="2200">
                          <a:solidFill>
                            <a:srgbClr val="000000"/>
                          </a:solidFill>
                          <a:latin typeface="Codec Pro Bold"/>
                        </a:rPr>
                        <a:t>Walmart's vast distribution network and efficient transportation assets facilitate the movement of products from suppliers to stores, while the company emphasizes transportation efficiency and sustainability.</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FFFFF"/>
                    </a:solidFill>
                  </a:tcPr>
                </a:tc>
                <a:tc>
                  <a:txBody>
                    <a:bodyPr anchor="t" rtlCol="false"/>
                    <a:lstStyle/>
                    <a:p>
                      <a:pPr algn="l" marL="496571" indent="-248285" lvl="1">
                        <a:lnSpc>
                          <a:spcPts val="3220"/>
                        </a:lnSpc>
                        <a:buFont typeface="Arial"/>
                        <a:buChar char="•"/>
                        <a:defRPr/>
                      </a:pPr>
                      <a:r>
                        <a:rPr lang="en-US" sz="2300">
                          <a:solidFill>
                            <a:srgbClr val="000000"/>
                          </a:solidFill>
                          <a:latin typeface="Codec Pro Bold"/>
                        </a:rPr>
                        <a:t>Efficient procurement practices, including bulk purchasing and continuous collaboration with suppliers, help Walmart minimize costs and ensure a steady supply of products.</a:t>
                      </a:r>
                      <a:endParaRPr lang="en-US" sz="1100"/>
                    </a:p>
                  </a:txBody>
                  <a:tcPr marL="190500" marR="190500" marT="190500" marB="190500" anchor="ctr">
                    <a:lnL cmpd="sng" algn="ctr" cap="flat" w="28575">
                      <a:solidFill>
                        <a:srgbClr val="7C987C"/>
                      </a:solidFill>
                      <a:prstDash val="solid"/>
                      <a:round/>
                      <a:headEnd type="none" w="med" len="med"/>
                      <a:tailEnd type="none" w="med" len="med"/>
                    </a:lnL>
                    <a:lnR cmpd="sng" algn="ctr" cap="flat" w="28575">
                      <a:solidFill>
                        <a:srgbClr val="7C987C"/>
                      </a:solidFill>
                      <a:prstDash val="solid"/>
                      <a:round/>
                      <a:headEnd type="none" w="med" len="med"/>
                      <a:tailEnd type="none" w="med" len="med"/>
                    </a:lnR>
                    <a:lnT cmpd="sng" algn="ctr" cap="flat" w="28575">
                      <a:solidFill>
                        <a:srgbClr val="7C987C"/>
                      </a:solidFill>
                      <a:prstDash val="solid"/>
                      <a:round/>
                      <a:headEnd type="none" w="med" len="med"/>
                      <a:tailEnd type="none" w="med" len="med"/>
                    </a:lnT>
                    <a:lnB cmpd="sng" algn="ctr" cap="flat" w="28575">
                      <a:solidFill>
                        <a:srgbClr val="7C987C"/>
                      </a:solidFill>
                      <a:prstDash val="solid"/>
                      <a:round/>
                      <a:headEnd type="none" w="med" len="med"/>
                      <a:tailEnd type="none" w="med" len="med"/>
                    </a:lnB>
                    <a:solidFill>
                      <a:srgbClr val="FFFFFF"/>
                    </a:solidFill>
                  </a:tcPr>
                </a:tc>
              </a:tr>
            </a:tbl>
          </a:graphicData>
        </a:graphic>
      </p:graphicFrame>
      <p:sp>
        <p:nvSpPr>
          <p:cNvPr name="TextBox 3" id="3"/>
          <p:cNvSpPr txBox="true"/>
          <p:nvPr/>
        </p:nvSpPr>
        <p:spPr>
          <a:xfrm rot="0">
            <a:off x="1607246" y="137392"/>
            <a:ext cx="15047530" cy="891308"/>
          </a:xfrm>
          <a:prstGeom prst="rect">
            <a:avLst/>
          </a:prstGeom>
        </p:spPr>
        <p:txBody>
          <a:bodyPr anchor="t" rtlCol="false" tIns="0" lIns="0" bIns="0" rIns="0">
            <a:spAutoFit/>
          </a:bodyPr>
          <a:lstStyle/>
          <a:p>
            <a:pPr algn="ctr">
              <a:lnSpc>
                <a:spcPts val="7238"/>
              </a:lnSpc>
              <a:spcBef>
                <a:spcPct val="0"/>
              </a:spcBef>
            </a:pPr>
            <a:r>
              <a:rPr lang="en-US" sz="5568">
                <a:solidFill>
                  <a:srgbClr val="FFFFFF"/>
                </a:solidFill>
                <a:latin typeface="Canva Sans Bold"/>
              </a:rPr>
              <a:t>M</a:t>
            </a:r>
            <a:r>
              <a:rPr lang="en-US" sz="5568">
                <a:solidFill>
                  <a:srgbClr val="FFFFFF"/>
                </a:solidFill>
                <a:latin typeface="Canva Sans Bold"/>
              </a:rPr>
              <a:t>ajor supply chain performance driver</a:t>
            </a:r>
            <a:r>
              <a:rPr lang="en-US" sz="5568">
                <a:solidFill>
                  <a:srgbClr val="FFFFFF"/>
                </a:solidFill>
                <a:latin typeface="Canva Sans"/>
              </a:rPr>
              <a:t>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0"/>
            <a:ext cx="6198557" cy="10287000"/>
          </a:xfrm>
          <a:prstGeom prst="rect">
            <a:avLst/>
          </a:prstGeom>
          <a:solidFill>
            <a:srgbClr val="0A3FC7"/>
          </a:solidFill>
        </p:spPr>
      </p:sp>
      <p:sp>
        <p:nvSpPr>
          <p:cNvPr name="TextBox 3" id="3"/>
          <p:cNvSpPr txBox="true"/>
          <p:nvPr/>
        </p:nvSpPr>
        <p:spPr>
          <a:xfrm rot="0">
            <a:off x="333278" y="3514890"/>
            <a:ext cx="6758191" cy="2072640"/>
          </a:xfrm>
          <a:prstGeom prst="rect">
            <a:avLst/>
          </a:prstGeom>
        </p:spPr>
        <p:txBody>
          <a:bodyPr anchor="t" rtlCol="false" tIns="0" lIns="0" bIns="0" rIns="0">
            <a:spAutoFit/>
          </a:bodyPr>
          <a:lstStyle/>
          <a:p>
            <a:pPr>
              <a:lnSpc>
                <a:spcPts val="7799"/>
              </a:lnSpc>
            </a:pPr>
            <a:r>
              <a:rPr lang="en-US" sz="6499">
                <a:solidFill>
                  <a:srgbClr val="FFFFFF"/>
                </a:solidFill>
                <a:latin typeface="Codec Pro Bold"/>
              </a:rPr>
              <a:t>Challenges   faced</a:t>
            </a:r>
          </a:p>
        </p:txBody>
      </p:sp>
      <p:sp>
        <p:nvSpPr>
          <p:cNvPr name="TextBox 4" id="4"/>
          <p:cNvSpPr txBox="true"/>
          <p:nvPr/>
        </p:nvSpPr>
        <p:spPr>
          <a:xfrm rot="0">
            <a:off x="6051670" y="877528"/>
            <a:ext cx="12112091" cy="9162828"/>
          </a:xfrm>
          <a:prstGeom prst="rect">
            <a:avLst/>
          </a:prstGeom>
        </p:spPr>
        <p:txBody>
          <a:bodyPr anchor="t" rtlCol="false" tIns="0" lIns="0" bIns="0" rIns="0">
            <a:spAutoFit/>
          </a:bodyPr>
          <a:lstStyle/>
          <a:p>
            <a:pPr marL="552705" indent="-276353" lvl="1">
              <a:lnSpc>
                <a:spcPts val="5299"/>
              </a:lnSpc>
              <a:buFont typeface="Arial"/>
              <a:buChar char="•"/>
            </a:pPr>
            <a:r>
              <a:rPr lang="en-US" sz="2560" spc="-158">
                <a:solidFill>
                  <a:srgbClr val="000000"/>
                </a:solidFill>
                <a:latin typeface="Codec Pro Bold"/>
              </a:rPr>
              <a:t> Walmart, 10,000+ stores, 24 countries, 2.2M employees, grapples with efficient goods movement and timely delivery.</a:t>
            </a:r>
          </a:p>
          <a:p>
            <a:pPr marL="551865" indent="-275932" lvl="1">
              <a:lnSpc>
                <a:spcPts val="5291"/>
              </a:lnSpc>
              <a:buFont typeface="Arial"/>
              <a:buChar char="•"/>
            </a:pPr>
            <a:r>
              <a:rPr lang="en-US" sz="2556">
                <a:solidFill>
                  <a:srgbClr val="000000"/>
                </a:solidFill>
                <a:latin typeface="Codec Pro Bold"/>
                <a:hlinkClick r:id="rId2" action="ppaction://hlinksldjump"/>
              </a:rPr>
              <a:t>Sourcing Goods from various suppliers and vendors Sustainability </a:t>
            </a:r>
          </a:p>
          <a:p>
            <a:pPr marL="551865" indent="-275932" lvl="1">
              <a:lnSpc>
                <a:spcPts val="5291"/>
              </a:lnSpc>
              <a:buFont typeface="Arial"/>
              <a:buChar char="•"/>
            </a:pPr>
            <a:r>
              <a:rPr lang="en-US" sz="2556">
                <a:solidFill>
                  <a:srgbClr val="000000"/>
                </a:solidFill>
                <a:latin typeface="Codec Pro Bold"/>
                <a:hlinkClick r:id="rId2" action="ppaction://hlinksldjump"/>
              </a:rPr>
              <a:t>Managing Inventory Levels Effectively</a:t>
            </a:r>
          </a:p>
          <a:p>
            <a:pPr marL="551865" indent="-275932" lvl="1">
              <a:lnSpc>
                <a:spcPts val="5291"/>
              </a:lnSpc>
              <a:buFont typeface="Arial"/>
              <a:buChar char="•"/>
            </a:pPr>
            <a:r>
              <a:rPr lang="en-US" sz="2556">
                <a:solidFill>
                  <a:srgbClr val="000000"/>
                </a:solidFill>
                <a:latin typeface="Codec Pro Bold"/>
                <a:hlinkClick r:id="rId2" action="ppaction://hlinksldjump"/>
              </a:rPr>
              <a:t>The rapidly Changing nature of the Retail industry</a:t>
            </a:r>
          </a:p>
          <a:p>
            <a:pPr marL="551865" indent="-275932" lvl="1">
              <a:lnSpc>
                <a:spcPts val="5291"/>
              </a:lnSpc>
              <a:buFont typeface="Arial"/>
              <a:buChar char="•"/>
            </a:pPr>
            <a:r>
              <a:rPr lang="en-US" sz="2556">
                <a:solidFill>
                  <a:srgbClr val="000000"/>
                </a:solidFill>
                <a:latin typeface="Codec Pro Bold"/>
              </a:rPr>
              <a:t>Increasing competition from e-commerce retailers.</a:t>
            </a:r>
          </a:p>
          <a:p>
            <a:pPr marL="551865" indent="-275932" lvl="1">
              <a:lnSpc>
                <a:spcPts val="5291"/>
              </a:lnSpc>
              <a:buFont typeface="Arial"/>
              <a:buChar char="•"/>
            </a:pPr>
            <a:r>
              <a:rPr lang="en-US" sz="2556">
                <a:solidFill>
                  <a:srgbClr val="000000"/>
                </a:solidFill>
                <a:latin typeface="Codec Pro Bold"/>
              </a:rPr>
              <a:t>The need to improve sustainability and reduce the environmental impact of its supply chain.</a:t>
            </a:r>
          </a:p>
          <a:p>
            <a:pPr marL="551865" indent="-275932" lvl="1">
              <a:lnSpc>
                <a:spcPts val="5291"/>
              </a:lnSpc>
              <a:buFont typeface="Arial"/>
              <a:buChar char="•"/>
            </a:pPr>
            <a:r>
              <a:rPr lang="en-US" sz="2556">
                <a:solidFill>
                  <a:srgbClr val="000000"/>
                </a:solidFill>
                <a:latin typeface="Codec Pro Bold"/>
              </a:rPr>
              <a:t>Ensuring ethical labor practices and responsible sourcing in a global supply chain.</a:t>
            </a:r>
          </a:p>
          <a:p>
            <a:pPr marL="551865" indent="-275932" lvl="1">
              <a:lnSpc>
                <a:spcPts val="5291"/>
              </a:lnSpc>
              <a:buFont typeface="Arial"/>
              <a:buChar char="•"/>
            </a:pPr>
            <a:r>
              <a:rPr lang="en-US" sz="2556">
                <a:solidFill>
                  <a:srgbClr val="000000"/>
                </a:solidFill>
                <a:latin typeface="Codec Pro Bold"/>
              </a:rPr>
              <a:t>Managing omnichannel retail and balancing inventory in physical stores and e-commerce warehouses.</a:t>
            </a:r>
          </a:p>
          <a:p>
            <a:pPr>
              <a:lnSpc>
                <a:spcPts val="4241"/>
              </a:lnSpc>
            </a:pPr>
          </a:p>
          <a:p>
            <a:pPr>
              <a:lnSpc>
                <a:spcPts val="4241"/>
              </a:lnSpc>
            </a:pPr>
          </a:p>
        </p:txBody>
      </p:sp>
      <p:sp>
        <p:nvSpPr>
          <p:cNvPr name="AutoShape 5" id="5"/>
          <p:cNvSpPr/>
          <p:nvPr/>
        </p:nvSpPr>
        <p:spPr>
          <a:xfrm>
            <a:off x="8551418" y="10258425"/>
            <a:ext cx="9736603" cy="14288"/>
          </a:xfrm>
          <a:prstGeom prst="line">
            <a:avLst/>
          </a:prstGeom>
          <a:ln cap="flat" w="28575">
            <a:solidFill>
              <a:srgbClr val="365236"/>
            </a:solidFill>
            <a:prstDash val="solid"/>
            <a:headEnd type="none" len="sm" w="sm"/>
            <a:tailEnd type="none" len="sm" w="sm"/>
          </a:ln>
        </p:spPr>
      </p:sp>
      <p:sp>
        <p:nvSpPr>
          <p:cNvPr name="Freeform 6" id="6"/>
          <p:cNvSpPr/>
          <p:nvPr/>
        </p:nvSpPr>
        <p:spPr>
          <a:xfrm flipH="false" flipV="false" rot="0">
            <a:off x="333278" y="212076"/>
            <a:ext cx="617869" cy="657348"/>
          </a:xfrm>
          <a:custGeom>
            <a:avLst/>
            <a:gdLst/>
            <a:ahLst/>
            <a:cxnLst/>
            <a:rect r="r" b="b" t="t" l="l"/>
            <a:pathLst>
              <a:path h="657348" w="617869">
                <a:moveTo>
                  <a:pt x="0" y="0"/>
                </a:moveTo>
                <a:lnTo>
                  <a:pt x="617869" y="0"/>
                </a:lnTo>
                <a:lnTo>
                  <a:pt x="617869" y="657348"/>
                </a:lnTo>
                <a:lnTo>
                  <a:pt x="0" y="657348"/>
                </a:lnTo>
                <a:lnTo>
                  <a:pt x="0" y="0"/>
                </a:lnTo>
                <a:close/>
              </a:path>
            </a:pathLst>
          </a:custGeom>
          <a:blipFill>
            <a:blip r:embed="rId3"/>
            <a:stretch>
              <a:fillRect l="0" t="0" r="0" b="0"/>
            </a:stretch>
          </a:blipFill>
        </p:spPr>
      </p:sp>
      <p:sp>
        <p:nvSpPr>
          <p:cNvPr name="TextBox 7" id="7"/>
          <p:cNvSpPr txBox="true"/>
          <p:nvPr/>
        </p:nvSpPr>
        <p:spPr>
          <a:xfrm rot="0">
            <a:off x="1107010" y="227201"/>
            <a:ext cx="2780474" cy="522323"/>
          </a:xfrm>
          <a:prstGeom prst="rect">
            <a:avLst/>
          </a:prstGeom>
        </p:spPr>
        <p:txBody>
          <a:bodyPr anchor="t" rtlCol="false" tIns="0" lIns="0" bIns="0" rIns="0">
            <a:spAutoFit/>
          </a:bodyPr>
          <a:lstStyle/>
          <a:p>
            <a:pPr>
              <a:lnSpc>
                <a:spcPts val="3920"/>
              </a:lnSpc>
              <a:spcBef>
                <a:spcPct val="0"/>
              </a:spcBef>
            </a:pPr>
            <a:r>
              <a:rPr lang="en-US" sz="2800">
                <a:solidFill>
                  <a:srgbClr val="FFFFFF"/>
                </a:solidFill>
                <a:latin typeface="Codec Pro Bold"/>
              </a:rPr>
              <a:t>Walmart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DAFw2mH19hI</dc:identifier>
  <dcterms:modified xsi:type="dcterms:W3CDTF">2011-08-01T06:04:30Z</dcterms:modified>
  <cp:revision>1</cp:revision>
  <dc:title>Supply chain Case Study and Report</dc:title>
</cp:coreProperties>
</file>

<file path=docProps/thumbnail.jpeg>
</file>